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  <p:sldMasterId id="2147483658" r:id="rId2"/>
  </p:sldMasterIdLst>
  <p:notesMasterIdLst>
    <p:notesMasterId r:id="rId21"/>
  </p:notesMasterIdLst>
  <p:sldIdLst>
    <p:sldId id="256" r:id="rId3"/>
    <p:sldId id="257" r:id="rId4"/>
    <p:sldId id="272" r:id="rId5"/>
    <p:sldId id="273" r:id="rId6"/>
    <p:sldId id="258" r:id="rId7"/>
    <p:sldId id="259" r:id="rId8"/>
    <p:sldId id="260" r:id="rId9"/>
    <p:sldId id="261" r:id="rId10"/>
    <p:sldId id="263" r:id="rId11"/>
    <p:sldId id="264" r:id="rId12"/>
    <p:sldId id="265" r:id="rId13"/>
    <p:sldId id="266" r:id="rId14"/>
    <p:sldId id="267" r:id="rId15"/>
    <p:sldId id="274" r:id="rId16"/>
    <p:sldId id="268" r:id="rId17"/>
    <p:sldId id="269" r:id="rId18"/>
    <p:sldId id="270" r:id="rId19"/>
    <p:sldId id="271" r:id="rId20"/>
  </p:sldIdLst>
  <p:sldSz cx="9144000" cy="6858000" type="screen4x3"/>
  <p:notesSz cx="6858000" cy="9144000"/>
  <p:defaultTextStyle>
    <a:defPPr>
      <a:defRPr lang="sr-Latn-C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Relationship Id="rId9" Type="http://schemas.openxmlformats.org/officeDocument/2006/relationships/image" Target="../media/image9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7" Type="http://schemas.openxmlformats.org/officeDocument/2006/relationships/image" Target="../media/image20.wmf"/><Relationship Id="rId2" Type="http://schemas.openxmlformats.org/officeDocument/2006/relationships/image" Target="../media/image12.wmf"/><Relationship Id="rId1" Type="http://schemas.openxmlformats.org/officeDocument/2006/relationships/image" Target="../media/image16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922B9FA-A048-4E04-9105-CC74E5A7A787}" type="datetimeFigureOut">
              <a:rPr lang="sr-Latn-CS"/>
              <a:pPr>
                <a:defRPr/>
              </a:pPr>
              <a:t>29.5.2023</a:t>
            </a:fld>
            <a:endParaRPr lang="sr-Latn-C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r-Latn-C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sr-Latn-C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8041B0A-1F49-4949-BC0D-D324746C4B0D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 smtClean="0"/>
              <a:t>Da li je V ili u?</a:t>
            </a:r>
            <a:endParaRPr lang="sr-Latn-CS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4C89801-C5BD-4569-ABC0-9765F58239D3}" type="slidenum">
              <a:rPr lang="sr-Latn-CS" altLang="en-US"/>
              <a:pPr eaLnBrk="1" hangingPunct="1"/>
              <a:t>9</a:t>
            </a:fld>
            <a:endParaRPr lang="sr-Latn-C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ED26355-7B37-44E8-9FF8-597A4CC48061}" type="slidenum">
              <a:rPr lang="sr-Latn-CS" altLang="en-US"/>
              <a:pPr eaLnBrk="1" hangingPunct="1"/>
              <a:t>10</a:t>
            </a:fld>
            <a:endParaRPr lang="sr-Latn-C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 smtClean="0"/>
              <a:t>Proveriti izraze za momenat</a:t>
            </a:r>
            <a:endParaRPr lang="sr-Latn-CS" alt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15B0561-2E85-4EF5-94C6-206F70B64706}" type="slidenum">
              <a:rPr lang="sr-Latn-CS" altLang="en-US"/>
              <a:pPr eaLnBrk="1" hangingPunct="1"/>
              <a:t>13</a:t>
            </a:fld>
            <a:endParaRPr lang="sr-Latn-C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2900314-B76C-410C-986B-3BFAE7C9AF91}" type="slidenum">
              <a:rPr lang="sr-Latn-CS" altLang="en-US"/>
              <a:pPr eaLnBrk="1" hangingPunct="1"/>
              <a:t>17</a:t>
            </a:fld>
            <a:endParaRPr lang="sr-Latn-C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F53690-2671-49F3-AC69-6943266D607C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1613774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340D5D-6840-4840-9AB4-F1CAB7F23623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2005406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BA9C01-C8B8-4C65-A975-EA30E4262F37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20540107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6390DA-E678-4FBF-9387-DAFD3165651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73035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613D6C-74E7-48C9-A4F8-7E1914FC093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110196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70EFA8-3293-476F-92F5-1AE2D886A9B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26101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35D8F3-0179-4C87-A50E-926D037137D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46816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92CF9F-966A-492E-8055-8E4180822FE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433657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C28F53-3F55-4E18-8A68-DA2E7718D60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529223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64120C-A387-400F-A709-5A548C24654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8517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6285A7-072E-486A-9539-DA748AB8B3C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1719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C9C1DC-1E1B-40D1-BF5A-BF2F3682051E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31709236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r-Latn-C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7B450C-95FB-45EC-94D9-8BCA4383527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446991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C8C4F9-BB7C-42C0-A41A-C707E7E1DC7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511666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EF6EAD-E554-40AF-B0A5-8CB5FCB423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71437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BD9578-0EEA-47C1-AF6D-C797D5FD3B4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369647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AE5E2D-71AB-461C-8E5F-970B2A6C40C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9828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1AC2EB-CF42-4908-96C2-78124B5BA91E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1941986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3D1649-634C-42E8-970A-02FFE4924A1C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2031985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DF7635-6F6F-4CEA-8D73-EE2460D77724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1098209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C9881B-F991-4FA3-91C7-FE0B2492F026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831062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273A2D-AA05-40AA-8657-D0BFDADEA011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150460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AA9134-436D-4A40-BB15-23D64C2F1B9B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1985794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r-Latn-C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9454C3-3C20-405B-9CB9-6F8B87000B9E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3910819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r-Latn-CS" alt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r-Latn-CS" altLang="en-US" smtClean="0"/>
              <a:t>Click to edit Master text styles</a:t>
            </a:r>
          </a:p>
          <a:p>
            <a:pPr lvl="1"/>
            <a:r>
              <a:rPr lang="sr-Latn-CS" altLang="en-US" smtClean="0"/>
              <a:t>Second level</a:t>
            </a:r>
          </a:p>
          <a:p>
            <a:pPr lvl="2"/>
            <a:r>
              <a:rPr lang="sr-Latn-CS" altLang="en-US" smtClean="0"/>
              <a:t>Third level</a:t>
            </a:r>
          </a:p>
          <a:p>
            <a:pPr lvl="3"/>
            <a:r>
              <a:rPr lang="sr-Latn-CS" altLang="en-US" smtClean="0"/>
              <a:t>Fourth level</a:t>
            </a:r>
          </a:p>
          <a:p>
            <a:pPr lvl="4"/>
            <a:r>
              <a:rPr lang="sr-Latn-CS" altLang="en-US" smtClean="0"/>
              <a:t>Fifth level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4AE927F-9487-42FE-8C56-7AAA788C75E8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7A6C0E5-7403-4A61-BA9A-B1B877D7F52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4.bin"/><Relationship Id="rId5" Type="http://schemas.openxmlformats.org/officeDocument/2006/relationships/image" Target="../media/image30.wmf"/><Relationship Id="rId4" Type="http://schemas.openxmlformats.org/officeDocument/2006/relationships/oleObject" Target="../embeddings/oleObject33.bin"/><Relationship Id="rId9" Type="http://schemas.openxmlformats.org/officeDocument/2006/relationships/image" Target="../media/image32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8.bin"/><Relationship Id="rId5" Type="http://schemas.openxmlformats.org/officeDocument/2006/relationships/image" Target="../media/image34.wmf"/><Relationship Id="rId4" Type="http://schemas.openxmlformats.org/officeDocument/2006/relationships/oleObject" Target="../embeddings/oleObject37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36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13" Type="http://schemas.openxmlformats.org/officeDocument/2006/relationships/oleObject" Target="../embeddings/oleObject46.bin"/><Relationship Id="rId18" Type="http://schemas.openxmlformats.org/officeDocument/2006/relationships/oleObject" Target="../embeddings/oleObject50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8.wmf"/><Relationship Id="rId12" Type="http://schemas.openxmlformats.org/officeDocument/2006/relationships/oleObject" Target="../embeddings/oleObject45.bin"/><Relationship Id="rId17" Type="http://schemas.openxmlformats.org/officeDocument/2006/relationships/oleObject" Target="../embeddings/oleObject49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40.wmf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41.bin"/><Relationship Id="rId11" Type="http://schemas.openxmlformats.org/officeDocument/2006/relationships/oleObject" Target="../embeddings/oleObject44.bin"/><Relationship Id="rId5" Type="http://schemas.openxmlformats.org/officeDocument/2006/relationships/image" Target="../media/image37.wmf"/><Relationship Id="rId15" Type="http://schemas.openxmlformats.org/officeDocument/2006/relationships/oleObject" Target="../embeddings/oleObject48.bin"/><Relationship Id="rId10" Type="http://schemas.openxmlformats.org/officeDocument/2006/relationships/oleObject" Target="../embeddings/oleObject43.bin"/><Relationship Id="rId4" Type="http://schemas.openxmlformats.org/officeDocument/2006/relationships/oleObject" Target="../embeddings/oleObject40.bin"/><Relationship Id="rId9" Type="http://schemas.openxmlformats.org/officeDocument/2006/relationships/image" Target="../media/image39.wmf"/><Relationship Id="rId14" Type="http://schemas.openxmlformats.org/officeDocument/2006/relationships/oleObject" Target="../embeddings/oleObject47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7.wmf"/><Relationship Id="rId20" Type="http://schemas.openxmlformats.org/officeDocument/2006/relationships/image" Target="../media/image9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4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4.w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15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21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18.wmf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20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2.bin"/><Relationship Id="rId10" Type="http://schemas.openxmlformats.org/officeDocument/2006/relationships/image" Target="../media/image15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19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oleObject" Target="../embeddings/oleObject23.bin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5.bin"/><Relationship Id="rId11" Type="http://schemas.openxmlformats.org/officeDocument/2006/relationships/image" Target="../media/image24.wmf"/><Relationship Id="rId5" Type="http://schemas.openxmlformats.org/officeDocument/2006/relationships/image" Target="../media/image21.wmf"/><Relationship Id="rId10" Type="http://schemas.openxmlformats.org/officeDocument/2006/relationships/oleObject" Target="../embeddings/oleObject27.bin"/><Relationship Id="rId4" Type="http://schemas.openxmlformats.org/officeDocument/2006/relationships/oleObject" Target="../embeddings/oleObject24.bin"/><Relationship Id="rId9" Type="http://schemas.openxmlformats.org/officeDocument/2006/relationships/image" Target="../media/image23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2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8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9.emf"/><Relationship Id="rId4" Type="http://schemas.openxmlformats.org/officeDocument/2006/relationships/oleObject" Target="../embeddings/oleObject3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7388" y="838200"/>
            <a:ext cx="7772400" cy="1943100"/>
          </a:xfrm>
        </p:spPr>
        <p:txBody>
          <a:bodyPr/>
          <a:lstStyle/>
          <a:p>
            <a:pPr eaLnBrk="1" hangingPunct="1"/>
            <a:r>
              <a:rPr lang="sr-Latn-CS" altLang="en-US" sz="4000" smtClean="0">
                <a:solidFill>
                  <a:schemeClr val="tx1"/>
                </a:solidFill>
              </a:rPr>
              <a:t>Direktna kontrola momenta</a:t>
            </a:r>
            <a:br>
              <a:rPr lang="sr-Latn-CS" altLang="en-US" sz="4000" smtClean="0">
                <a:solidFill>
                  <a:schemeClr val="tx1"/>
                </a:solidFill>
              </a:rPr>
            </a:br>
            <a:r>
              <a:rPr lang="sr-Latn-CS" altLang="en-US" sz="4000" smtClean="0">
                <a:solidFill>
                  <a:schemeClr val="tx1"/>
                </a:solidFill>
              </a:rPr>
              <a:t>DTC</a:t>
            </a:r>
            <a:br>
              <a:rPr lang="sr-Latn-CS" altLang="en-US" sz="4000" smtClean="0">
                <a:solidFill>
                  <a:schemeClr val="tx1"/>
                </a:solidFill>
              </a:rPr>
            </a:br>
            <a:r>
              <a:rPr lang="sr-Latn-CS" altLang="en-US" sz="2800" smtClean="0">
                <a:solidFill>
                  <a:schemeClr val="tx1"/>
                </a:solidFill>
              </a:rPr>
              <a:t>(Direct Torque Control)</a:t>
            </a:r>
          </a:p>
        </p:txBody>
      </p:sp>
      <p:sp>
        <p:nvSpPr>
          <p:cNvPr id="15363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11238" y="3933825"/>
            <a:ext cx="7377112" cy="1752600"/>
          </a:xfrm>
        </p:spPr>
        <p:txBody>
          <a:bodyPr/>
          <a:lstStyle/>
          <a:p>
            <a:pPr algn="l" eaLnBrk="1" hangingPunct="1"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sr-Latn-CS" altLang="en-US" smtClean="0"/>
              <a:t> jedna metoda vektorskog upravljanja.</a:t>
            </a:r>
          </a:p>
          <a:p>
            <a:pPr algn="l" eaLnBrk="1" hangingPunct="1"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sr-Latn-CS" altLang="en-US" smtClean="0"/>
              <a:t> sa određenim prednostima.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7" name="Group 4"/>
          <p:cNvGrpSpPr>
            <a:grpSpLocks/>
          </p:cNvGrpSpPr>
          <p:nvPr/>
        </p:nvGrpSpPr>
        <p:grpSpPr bwMode="auto">
          <a:xfrm>
            <a:off x="1835150" y="260350"/>
            <a:ext cx="6045200" cy="5646738"/>
            <a:chOff x="1173" y="238"/>
            <a:chExt cx="3808" cy="3557"/>
          </a:xfrm>
        </p:grpSpPr>
        <p:sp>
          <p:nvSpPr>
            <p:cNvPr id="8199" name="Line 5"/>
            <p:cNvSpPr>
              <a:spLocks noChangeShapeType="1"/>
            </p:cNvSpPr>
            <p:nvPr/>
          </p:nvSpPr>
          <p:spPr bwMode="auto">
            <a:xfrm rot="5400000" flipV="1">
              <a:off x="2977" y="406"/>
              <a:ext cx="0" cy="3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0" name="Line 6"/>
            <p:cNvSpPr>
              <a:spLocks noChangeShapeType="1"/>
            </p:cNvSpPr>
            <p:nvPr/>
          </p:nvSpPr>
          <p:spPr bwMode="auto">
            <a:xfrm flipV="1">
              <a:off x="2876" y="3450"/>
              <a:ext cx="0" cy="3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1" name="Freeform 7"/>
            <p:cNvSpPr>
              <a:spLocks/>
            </p:cNvSpPr>
            <p:nvPr/>
          </p:nvSpPr>
          <p:spPr bwMode="auto">
            <a:xfrm>
              <a:off x="1695" y="1487"/>
              <a:ext cx="2369" cy="1346"/>
            </a:xfrm>
            <a:custGeom>
              <a:avLst/>
              <a:gdLst>
                <a:gd name="T0" fmla="*/ 0 w 2369"/>
                <a:gd name="T1" fmla="*/ 1346 h 1346"/>
                <a:gd name="T2" fmla="*/ 2369 w 2369"/>
                <a:gd name="T3" fmla="*/ 0 h 1346"/>
                <a:gd name="T4" fmla="*/ 0 60000 65536"/>
                <a:gd name="T5" fmla="*/ 0 60000 65536"/>
                <a:gd name="T6" fmla="*/ 0 w 2369"/>
                <a:gd name="T7" fmla="*/ 0 h 1346"/>
                <a:gd name="T8" fmla="*/ 2369 w 2369"/>
                <a:gd name="T9" fmla="*/ 1346 h 134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69" h="1346">
                  <a:moveTo>
                    <a:pt x="0" y="1346"/>
                  </a:moveTo>
                  <a:lnTo>
                    <a:pt x="236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oval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2" name="Freeform 8"/>
            <p:cNvSpPr>
              <a:spLocks/>
            </p:cNvSpPr>
            <p:nvPr/>
          </p:nvSpPr>
          <p:spPr bwMode="auto">
            <a:xfrm>
              <a:off x="1692" y="1484"/>
              <a:ext cx="2363" cy="1370"/>
            </a:xfrm>
            <a:custGeom>
              <a:avLst/>
              <a:gdLst>
                <a:gd name="T0" fmla="*/ 0 w 2363"/>
                <a:gd name="T1" fmla="*/ 0 h 1370"/>
                <a:gd name="T2" fmla="*/ 2363 w 2363"/>
                <a:gd name="T3" fmla="*/ 1370 h 1370"/>
                <a:gd name="T4" fmla="*/ 0 60000 65536"/>
                <a:gd name="T5" fmla="*/ 0 60000 65536"/>
                <a:gd name="T6" fmla="*/ 0 w 2363"/>
                <a:gd name="T7" fmla="*/ 0 h 1370"/>
                <a:gd name="T8" fmla="*/ 2363 w 2363"/>
                <a:gd name="T9" fmla="*/ 1370 h 13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63" h="1370">
                  <a:moveTo>
                    <a:pt x="0" y="0"/>
                  </a:moveTo>
                  <a:lnTo>
                    <a:pt x="2363" y="137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oval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3" name="Freeform 9"/>
            <p:cNvSpPr>
              <a:spLocks/>
            </p:cNvSpPr>
            <p:nvPr/>
          </p:nvSpPr>
          <p:spPr bwMode="auto">
            <a:xfrm>
              <a:off x="2876" y="884"/>
              <a:ext cx="1" cy="2552"/>
            </a:xfrm>
            <a:custGeom>
              <a:avLst/>
              <a:gdLst>
                <a:gd name="T0" fmla="*/ 0 w 1"/>
                <a:gd name="T1" fmla="*/ 2552 h 2552"/>
                <a:gd name="T2" fmla="*/ 0 w 1"/>
                <a:gd name="T3" fmla="*/ 0 h 2552"/>
                <a:gd name="T4" fmla="*/ 0 60000 65536"/>
                <a:gd name="T5" fmla="*/ 0 60000 65536"/>
                <a:gd name="T6" fmla="*/ 0 w 1"/>
                <a:gd name="T7" fmla="*/ 0 h 2552"/>
                <a:gd name="T8" fmla="*/ 1 w 1"/>
                <a:gd name="T9" fmla="*/ 2552 h 25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2552">
                  <a:moveTo>
                    <a:pt x="0" y="255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4" name="Line 10"/>
            <p:cNvSpPr>
              <a:spLocks noChangeShapeType="1"/>
            </p:cNvSpPr>
            <p:nvPr/>
          </p:nvSpPr>
          <p:spPr bwMode="auto">
            <a:xfrm flipV="1">
              <a:off x="2879" y="238"/>
              <a:ext cx="0" cy="6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5" name="Freeform 11"/>
            <p:cNvSpPr>
              <a:spLocks/>
            </p:cNvSpPr>
            <p:nvPr/>
          </p:nvSpPr>
          <p:spPr bwMode="auto">
            <a:xfrm>
              <a:off x="1728" y="1472"/>
              <a:ext cx="2364" cy="1344"/>
            </a:xfrm>
            <a:custGeom>
              <a:avLst/>
              <a:gdLst>
                <a:gd name="T0" fmla="*/ 0 w 2364"/>
                <a:gd name="T1" fmla="*/ 1344 h 1344"/>
                <a:gd name="T2" fmla="*/ 2268 w 2364"/>
                <a:gd name="T3" fmla="*/ 52 h 1344"/>
                <a:gd name="T4" fmla="*/ 2364 w 2364"/>
                <a:gd name="T5" fmla="*/ 0 h 1344"/>
                <a:gd name="T6" fmla="*/ 0 60000 65536"/>
                <a:gd name="T7" fmla="*/ 0 60000 65536"/>
                <a:gd name="T8" fmla="*/ 0 60000 65536"/>
                <a:gd name="T9" fmla="*/ 0 w 2364"/>
                <a:gd name="T10" fmla="*/ 0 h 1344"/>
                <a:gd name="T11" fmla="*/ 2364 w 2364"/>
                <a:gd name="T12" fmla="*/ 1344 h 13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4" h="1344">
                  <a:moveTo>
                    <a:pt x="0" y="1344"/>
                  </a:moveTo>
                  <a:lnTo>
                    <a:pt x="2268" y="52"/>
                  </a:lnTo>
                  <a:lnTo>
                    <a:pt x="236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stealth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6" name="Oval 12"/>
            <p:cNvSpPr>
              <a:spLocks noChangeArrowheads="1"/>
            </p:cNvSpPr>
            <p:nvPr/>
          </p:nvSpPr>
          <p:spPr bwMode="auto">
            <a:xfrm>
              <a:off x="2856" y="2144"/>
              <a:ext cx="40" cy="4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07" name="Freeform 13"/>
            <p:cNvSpPr>
              <a:spLocks/>
            </p:cNvSpPr>
            <p:nvPr/>
          </p:nvSpPr>
          <p:spPr bwMode="auto">
            <a:xfrm>
              <a:off x="1712" y="1496"/>
              <a:ext cx="2364" cy="1368"/>
            </a:xfrm>
            <a:custGeom>
              <a:avLst/>
              <a:gdLst>
                <a:gd name="T0" fmla="*/ 0 w 2364"/>
                <a:gd name="T1" fmla="*/ 0 h 1368"/>
                <a:gd name="T2" fmla="*/ 2364 w 2364"/>
                <a:gd name="T3" fmla="*/ 1368 h 1368"/>
                <a:gd name="T4" fmla="*/ 0 60000 65536"/>
                <a:gd name="T5" fmla="*/ 0 60000 65536"/>
                <a:gd name="T6" fmla="*/ 0 w 2364"/>
                <a:gd name="T7" fmla="*/ 0 h 1368"/>
                <a:gd name="T8" fmla="*/ 2364 w 2364"/>
                <a:gd name="T9" fmla="*/ 1368 h 13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64" h="1368">
                  <a:moveTo>
                    <a:pt x="0" y="0"/>
                  </a:moveTo>
                  <a:lnTo>
                    <a:pt x="2364" y="136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stealth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8" name="Arc 14"/>
            <p:cNvSpPr>
              <a:spLocks/>
            </p:cNvSpPr>
            <p:nvPr/>
          </p:nvSpPr>
          <p:spPr bwMode="auto">
            <a:xfrm rot="-5400000">
              <a:off x="2697" y="300"/>
              <a:ext cx="356" cy="633"/>
            </a:xfrm>
            <a:custGeom>
              <a:avLst/>
              <a:gdLst>
                <a:gd name="T0" fmla="*/ 3 w 21600"/>
                <a:gd name="T1" fmla="*/ 0 h 35911"/>
                <a:gd name="T2" fmla="*/ 3 w 21600"/>
                <a:gd name="T3" fmla="*/ 11 h 35911"/>
                <a:gd name="T4" fmla="*/ 0 w 21600"/>
                <a:gd name="T5" fmla="*/ 6 h 35911"/>
                <a:gd name="T6" fmla="*/ 0 60000 65536"/>
                <a:gd name="T7" fmla="*/ 0 60000 65536"/>
                <a:gd name="T8" fmla="*/ 0 60000 65536"/>
                <a:gd name="T9" fmla="*/ 0 w 21600"/>
                <a:gd name="T10" fmla="*/ 0 h 35911"/>
                <a:gd name="T11" fmla="*/ 21600 w 21600"/>
                <a:gd name="T12" fmla="*/ 35911 h 3591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5911" fill="none" extrusionOk="0">
                  <a:moveTo>
                    <a:pt x="11790" y="0"/>
                  </a:moveTo>
                  <a:cubicBezTo>
                    <a:pt x="17909" y="3986"/>
                    <a:pt x="21600" y="10795"/>
                    <a:pt x="21600" y="18098"/>
                  </a:cubicBezTo>
                  <a:cubicBezTo>
                    <a:pt x="21600" y="25219"/>
                    <a:pt x="18090" y="31882"/>
                    <a:pt x="12217" y="35910"/>
                  </a:cubicBezTo>
                </a:path>
                <a:path w="21600" h="35911" stroke="0" extrusionOk="0">
                  <a:moveTo>
                    <a:pt x="11790" y="0"/>
                  </a:moveTo>
                  <a:cubicBezTo>
                    <a:pt x="17909" y="3986"/>
                    <a:pt x="21600" y="10795"/>
                    <a:pt x="21600" y="18098"/>
                  </a:cubicBezTo>
                  <a:cubicBezTo>
                    <a:pt x="21600" y="25219"/>
                    <a:pt x="18090" y="31882"/>
                    <a:pt x="12217" y="35910"/>
                  </a:cubicBezTo>
                  <a:lnTo>
                    <a:pt x="0" y="1809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9" name="Text Box 15"/>
            <p:cNvSpPr txBox="1">
              <a:spLocks noChangeArrowheads="1"/>
            </p:cNvSpPr>
            <p:nvPr/>
          </p:nvSpPr>
          <p:spPr bwMode="auto">
            <a:xfrm>
              <a:off x="4753" y="2016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altLang="en-US" sz="2400" i="1">
                  <a:latin typeface="Times New Roman" panose="02020603050405020304" pitchFamily="18" charset="0"/>
                </a:rPr>
                <a:t>d</a:t>
              </a:r>
            </a:p>
          </p:txBody>
        </p:sp>
        <p:graphicFrame>
          <p:nvGraphicFramePr>
            <p:cNvPr id="8194" name="Object 16"/>
            <p:cNvGraphicFramePr>
              <a:graphicFrameLocks noChangeAspect="1"/>
            </p:cNvGraphicFramePr>
            <p:nvPr/>
          </p:nvGraphicFramePr>
          <p:xfrm>
            <a:off x="2420" y="636"/>
            <a:ext cx="368" cy="4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7" name="Equation" r:id="rId4" imgW="583920" imgH="723600" progId="Equation.3">
                    <p:embed/>
                  </p:oleObj>
                </mc:Choice>
                <mc:Fallback>
                  <p:oleObj name="Equation" r:id="rId4" imgW="583920" imgH="723600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20" y="636"/>
                          <a:ext cx="368" cy="4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10" name="Text Box 17"/>
            <p:cNvSpPr txBox="1">
              <a:spLocks noChangeArrowheads="1"/>
            </p:cNvSpPr>
            <p:nvPr/>
          </p:nvSpPr>
          <p:spPr bwMode="auto">
            <a:xfrm>
              <a:off x="2958" y="744"/>
              <a:ext cx="2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altLang="en-US" sz="2400" b="1">
                  <a:latin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8211" name="Text Box 18"/>
            <p:cNvSpPr txBox="1">
              <a:spLocks noChangeArrowheads="1"/>
            </p:cNvSpPr>
            <p:nvPr/>
          </p:nvSpPr>
          <p:spPr bwMode="auto">
            <a:xfrm>
              <a:off x="4153" y="1237"/>
              <a:ext cx="29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altLang="en-US" sz="2400" b="1">
                  <a:latin typeface="Times New Roman" panose="02020603050405020304" pitchFamily="18" charset="0"/>
                </a:rPr>
                <a:t>II</a:t>
              </a:r>
            </a:p>
          </p:txBody>
        </p:sp>
        <p:sp>
          <p:nvSpPr>
            <p:cNvPr id="8212" name="Text Box 19"/>
            <p:cNvSpPr txBox="1">
              <a:spLocks noChangeArrowheads="1"/>
            </p:cNvSpPr>
            <p:nvPr/>
          </p:nvSpPr>
          <p:spPr bwMode="auto">
            <a:xfrm>
              <a:off x="4124" y="2822"/>
              <a:ext cx="3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altLang="en-US" sz="2400" b="1">
                  <a:latin typeface="Times New Roman" panose="02020603050405020304" pitchFamily="18" charset="0"/>
                </a:rPr>
                <a:t>III</a:t>
              </a:r>
            </a:p>
          </p:txBody>
        </p:sp>
        <p:sp>
          <p:nvSpPr>
            <p:cNvPr id="8213" name="Text Box 20"/>
            <p:cNvSpPr txBox="1">
              <a:spLocks noChangeArrowheads="1"/>
            </p:cNvSpPr>
            <p:nvPr/>
          </p:nvSpPr>
          <p:spPr bwMode="auto">
            <a:xfrm>
              <a:off x="2961" y="3495"/>
              <a:ext cx="3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altLang="en-US" sz="2400" b="1">
                  <a:latin typeface="Times New Roman" panose="02020603050405020304" pitchFamily="18" charset="0"/>
                </a:rPr>
                <a:t>IV</a:t>
              </a:r>
            </a:p>
          </p:txBody>
        </p:sp>
        <p:sp>
          <p:nvSpPr>
            <p:cNvPr id="8214" name="Text Box 21"/>
            <p:cNvSpPr txBox="1">
              <a:spLocks noChangeArrowheads="1"/>
            </p:cNvSpPr>
            <p:nvPr/>
          </p:nvSpPr>
          <p:spPr bwMode="auto">
            <a:xfrm>
              <a:off x="1522" y="2866"/>
              <a:ext cx="28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altLang="en-US" sz="2400" b="1">
                  <a:latin typeface="Times New Roman" panose="02020603050405020304" pitchFamily="18" charset="0"/>
                </a:rPr>
                <a:t>V</a:t>
              </a:r>
            </a:p>
          </p:txBody>
        </p:sp>
        <p:sp>
          <p:nvSpPr>
            <p:cNvPr id="8215" name="Text Box 22"/>
            <p:cNvSpPr txBox="1">
              <a:spLocks noChangeArrowheads="1"/>
            </p:cNvSpPr>
            <p:nvPr/>
          </p:nvSpPr>
          <p:spPr bwMode="auto">
            <a:xfrm>
              <a:off x="1247" y="1301"/>
              <a:ext cx="3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altLang="en-US" sz="2400" b="1">
                  <a:latin typeface="Times New Roman" panose="02020603050405020304" pitchFamily="18" charset="0"/>
                </a:rPr>
                <a:t>VI</a:t>
              </a:r>
            </a:p>
          </p:txBody>
        </p:sp>
        <p:graphicFrame>
          <p:nvGraphicFramePr>
            <p:cNvPr id="8195" name="Object 23"/>
            <p:cNvGraphicFramePr>
              <a:graphicFrameLocks noChangeAspect="1"/>
            </p:cNvGraphicFramePr>
            <p:nvPr/>
          </p:nvGraphicFramePr>
          <p:xfrm>
            <a:off x="1173" y="2408"/>
            <a:ext cx="800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8" name="Equation" r:id="rId6" imgW="1269720" imgH="355320" progId="Equation.3">
                    <p:embed/>
                  </p:oleObj>
                </mc:Choice>
                <mc:Fallback>
                  <p:oleObj name="Equation" r:id="rId6" imgW="1269720" imgH="355320" progId="Equation.3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73" y="2408"/>
                          <a:ext cx="800" cy="2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16" name="Freeform 24"/>
            <p:cNvSpPr>
              <a:spLocks/>
            </p:cNvSpPr>
            <p:nvPr/>
          </p:nvSpPr>
          <p:spPr bwMode="auto">
            <a:xfrm>
              <a:off x="2070" y="2164"/>
              <a:ext cx="786" cy="128"/>
            </a:xfrm>
            <a:custGeom>
              <a:avLst/>
              <a:gdLst>
                <a:gd name="T0" fmla="*/ 0 w 786"/>
                <a:gd name="T1" fmla="*/ 128 h 128"/>
                <a:gd name="T2" fmla="*/ 786 w 786"/>
                <a:gd name="T3" fmla="*/ 0 h 128"/>
                <a:gd name="T4" fmla="*/ 0 60000 65536"/>
                <a:gd name="T5" fmla="*/ 0 60000 65536"/>
                <a:gd name="T6" fmla="*/ 0 w 786"/>
                <a:gd name="T7" fmla="*/ 0 h 128"/>
                <a:gd name="T8" fmla="*/ 786 w 786"/>
                <a:gd name="T9" fmla="*/ 128 h 12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86" h="128">
                  <a:moveTo>
                    <a:pt x="0" y="128"/>
                  </a:moveTo>
                  <a:lnTo>
                    <a:pt x="78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8196" name="Object 25"/>
            <p:cNvGraphicFramePr>
              <a:graphicFrameLocks noChangeAspect="1"/>
            </p:cNvGraphicFramePr>
            <p:nvPr/>
          </p:nvGraphicFramePr>
          <p:xfrm>
            <a:off x="1668" y="2196"/>
            <a:ext cx="376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9" name="Equation" r:id="rId8" imgW="596880" imgH="355320" progId="Equation.3">
                    <p:embed/>
                  </p:oleObj>
                </mc:Choice>
                <mc:Fallback>
                  <p:oleObj name="Equation" r:id="rId8" imgW="596880" imgH="355320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68" y="2196"/>
                          <a:ext cx="376" cy="2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198" name="Text Box 26"/>
          <p:cNvSpPr txBox="1">
            <a:spLocks noChangeArrowheads="1"/>
          </p:cNvSpPr>
          <p:nvPr/>
        </p:nvSpPr>
        <p:spPr bwMode="auto">
          <a:xfrm>
            <a:off x="395288" y="6092825"/>
            <a:ext cx="822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>
                <a:solidFill>
                  <a:srgbClr val="FF3300"/>
                </a:solidFill>
              </a:rPr>
              <a:t>Izlazni naponi invertora </a:t>
            </a:r>
            <a:r>
              <a:rPr lang="sr-Latn-CS" altLang="en-US" b="1" i="1">
                <a:solidFill>
                  <a:srgbClr val="FF3300"/>
                </a:solidFill>
              </a:rPr>
              <a:t>u skladu sa</a:t>
            </a:r>
            <a:r>
              <a:rPr lang="en-US" altLang="en-US" b="1" i="1">
                <a:solidFill>
                  <a:srgbClr val="FF3300"/>
                </a:solidFill>
              </a:rPr>
              <a:t> odgovaraju</a:t>
            </a:r>
            <a:r>
              <a:rPr lang="sr-Latn-CS" altLang="en-US" b="1" i="1">
                <a:solidFill>
                  <a:srgbClr val="FF3300"/>
                </a:solidFill>
              </a:rPr>
              <a:t>ćim stanjima prekidača</a:t>
            </a:r>
            <a:endParaRPr lang="en-US" altLang="en-US" b="1" i="1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4"/>
          <p:cNvGrpSpPr>
            <a:grpSpLocks/>
          </p:cNvGrpSpPr>
          <p:nvPr/>
        </p:nvGrpSpPr>
        <p:grpSpPr bwMode="auto">
          <a:xfrm>
            <a:off x="1619250" y="28575"/>
            <a:ext cx="5975350" cy="5387975"/>
            <a:chOff x="1620" y="18"/>
            <a:chExt cx="3764" cy="3394"/>
          </a:xfrm>
        </p:grpSpPr>
        <p:sp>
          <p:nvSpPr>
            <p:cNvPr id="17412" name="Oval 5"/>
            <p:cNvSpPr>
              <a:spLocks noChangeArrowheads="1"/>
            </p:cNvSpPr>
            <p:nvPr/>
          </p:nvSpPr>
          <p:spPr bwMode="auto">
            <a:xfrm>
              <a:off x="1628" y="908"/>
              <a:ext cx="2504" cy="2504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413" name="Freeform 6"/>
            <p:cNvSpPr>
              <a:spLocks/>
            </p:cNvSpPr>
            <p:nvPr/>
          </p:nvSpPr>
          <p:spPr bwMode="auto">
            <a:xfrm>
              <a:off x="2874" y="264"/>
              <a:ext cx="6" cy="1896"/>
            </a:xfrm>
            <a:custGeom>
              <a:avLst/>
              <a:gdLst>
                <a:gd name="T0" fmla="*/ 6 w 6"/>
                <a:gd name="T1" fmla="*/ 1896 h 1896"/>
                <a:gd name="T2" fmla="*/ 0 w 6"/>
                <a:gd name="T3" fmla="*/ 0 h 1896"/>
                <a:gd name="T4" fmla="*/ 0 60000 65536"/>
                <a:gd name="T5" fmla="*/ 0 60000 65536"/>
                <a:gd name="T6" fmla="*/ 0 w 6"/>
                <a:gd name="T7" fmla="*/ 0 h 1896"/>
                <a:gd name="T8" fmla="*/ 6 w 6"/>
                <a:gd name="T9" fmla="*/ 1896 h 189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" h="1896">
                  <a:moveTo>
                    <a:pt x="6" y="1896"/>
                  </a:moveTo>
                  <a:lnTo>
                    <a:pt x="0" y="0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 type="none" w="med" len="med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4" name="Freeform 7"/>
            <p:cNvSpPr>
              <a:spLocks/>
            </p:cNvSpPr>
            <p:nvPr/>
          </p:nvSpPr>
          <p:spPr bwMode="auto">
            <a:xfrm>
              <a:off x="1620" y="2148"/>
              <a:ext cx="3216" cy="12"/>
            </a:xfrm>
            <a:custGeom>
              <a:avLst/>
              <a:gdLst>
                <a:gd name="T0" fmla="*/ 0 w 3216"/>
                <a:gd name="T1" fmla="*/ 12 h 12"/>
                <a:gd name="T2" fmla="*/ 3216 w 3216"/>
                <a:gd name="T3" fmla="*/ 0 h 12"/>
                <a:gd name="T4" fmla="*/ 0 60000 65536"/>
                <a:gd name="T5" fmla="*/ 0 60000 65536"/>
                <a:gd name="T6" fmla="*/ 0 w 3216"/>
                <a:gd name="T7" fmla="*/ 0 h 12"/>
                <a:gd name="T8" fmla="*/ 3216 w 3216"/>
                <a:gd name="T9" fmla="*/ 12 h 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216" h="12">
                  <a:moveTo>
                    <a:pt x="0" y="12"/>
                  </a:moveTo>
                  <a:lnTo>
                    <a:pt x="3216" y="0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 type="none" w="med" len="med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5" name="Freeform 8"/>
            <p:cNvSpPr>
              <a:spLocks/>
            </p:cNvSpPr>
            <p:nvPr/>
          </p:nvSpPr>
          <p:spPr bwMode="auto">
            <a:xfrm>
              <a:off x="2880" y="2148"/>
              <a:ext cx="930" cy="6"/>
            </a:xfrm>
            <a:custGeom>
              <a:avLst/>
              <a:gdLst>
                <a:gd name="T0" fmla="*/ 0 w 930"/>
                <a:gd name="T1" fmla="*/ 6 h 6"/>
                <a:gd name="T2" fmla="*/ 930 w 930"/>
                <a:gd name="T3" fmla="*/ 0 h 6"/>
                <a:gd name="T4" fmla="*/ 0 60000 65536"/>
                <a:gd name="T5" fmla="*/ 0 60000 65536"/>
                <a:gd name="T6" fmla="*/ 0 w 930"/>
                <a:gd name="T7" fmla="*/ 0 h 6"/>
                <a:gd name="T8" fmla="*/ 930 w 930"/>
                <a:gd name="T9" fmla="*/ 6 h 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30" h="6">
                  <a:moveTo>
                    <a:pt x="0" y="6"/>
                  </a:moveTo>
                  <a:lnTo>
                    <a:pt x="93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6" name="Line 9"/>
            <p:cNvSpPr>
              <a:spLocks noChangeShapeType="1"/>
            </p:cNvSpPr>
            <p:nvPr/>
          </p:nvSpPr>
          <p:spPr bwMode="auto">
            <a:xfrm flipH="1" flipV="1">
              <a:off x="3798" y="1314"/>
              <a:ext cx="6" cy="8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7" name="Freeform 10"/>
            <p:cNvSpPr>
              <a:spLocks/>
            </p:cNvSpPr>
            <p:nvPr/>
          </p:nvSpPr>
          <p:spPr bwMode="auto">
            <a:xfrm>
              <a:off x="2880" y="1314"/>
              <a:ext cx="906" cy="846"/>
            </a:xfrm>
            <a:custGeom>
              <a:avLst/>
              <a:gdLst>
                <a:gd name="T0" fmla="*/ 0 w 906"/>
                <a:gd name="T1" fmla="*/ 846 h 846"/>
                <a:gd name="T2" fmla="*/ 906 w 906"/>
                <a:gd name="T3" fmla="*/ 0 h 846"/>
                <a:gd name="T4" fmla="*/ 0 60000 65536"/>
                <a:gd name="T5" fmla="*/ 0 60000 65536"/>
                <a:gd name="T6" fmla="*/ 0 w 906"/>
                <a:gd name="T7" fmla="*/ 0 h 846"/>
                <a:gd name="T8" fmla="*/ 906 w 906"/>
                <a:gd name="T9" fmla="*/ 846 h 84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06" h="846">
                  <a:moveTo>
                    <a:pt x="0" y="846"/>
                  </a:moveTo>
                  <a:lnTo>
                    <a:pt x="90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8" name="Freeform 11"/>
            <p:cNvSpPr>
              <a:spLocks/>
            </p:cNvSpPr>
            <p:nvPr/>
          </p:nvSpPr>
          <p:spPr bwMode="auto">
            <a:xfrm>
              <a:off x="2256" y="1080"/>
              <a:ext cx="1242" cy="2160"/>
            </a:xfrm>
            <a:custGeom>
              <a:avLst/>
              <a:gdLst>
                <a:gd name="T0" fmla="*/ 0 w 1242"/>
                <a:gd name="T1" fmla="*/ 2160 h 2160"/>
                <a:gd name="T2" fmla="*/ 1242 w 1242"/>
                <a:gd name="T3" fmla="*/ 0 h 2160"/>
                <a:gd name="T4" fmla="*/ 0 60000 65536"/>
                <a:gd name="T5" fmla="*/ 0 60000 65536"/>
                <a:gd name="T6" fmla="*/ 0 w 1242"/>
                <a:gd name="T7" fmla="*/ 0 h 2160"/>
                <a:gd name="T8" fmla="*/ 1242 w 1242"/>
                <a:gd name="T9" fmla="*/ 2160 h 2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42" h="2160">
                  <a:moveTo>
                    <a:pt x="0" y="2160"/>
                  </a:moveTo>
                  <a:lnTo>
                    <a:pt x="124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9" name="Line 12"/>
            <p:cNvSpPr>
              <a:spLocks noChangeShapeType="1"/>
            </p:cNvSpPr>
            <p:nvPr/>
          </p:nvSpPr>
          <p:spPr bwMode="auto">
            <a:xfrm>
              <a:off x="2304" y="1086"/>
              <a:ext cx="1164" cy="2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0" name="Freeform 13"/>
            <p:cNvSpPr>
              <a:spLocks/>
            </p:cNvSpPr>
            <p:nvPr/>
          </p:nvSpPr>
          <p:spPr bwMode="auto">
            <a:xfrm>
              <a:off x="2724" y="1810"/>
              <a:ext cx="318" cy="50"/>
            </a:xfrm>
            <a:custGeom>
              <a:avLst/>
              <a:gdLst>
                <a:gd name="T0" fmla="*/ 0 w 318"/>
                <a:gd name="T1" fmla="*/ 50 h 50"/>
                <a:gd name="T2" fmla="*/ 54 w 318"/>
                <a:gd name="T3" fmla="*/ 20 h 50"/>
                <a:gd name="T4" fmla="*/ 198 w 318"/>
                <a:gd name="T5" fmla="*/ 2 h 50"/>
                <a:gd name="T6" fmla="*/ 318 w 318"/>
                <a:gd name="T7" fmla="*/ 32 h 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8"/>
                <a:gd name="T13" fmla="*/ 0 h 50"/>
                <a:gd name="T14" fmla="*/ 318 w 318"/>
                <a:gd name="T15" fmla="*/ 50 h 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8" h="50">
                  <a:moveTo>
                    <a:pt x="0" y="50"/>
                  </a:moveTo>
                  <a:cubicBezTo>
                    <a:pt x="10" y="39"/>
                    <a:pt x="21" y="28"/>
                    <a:pt x="54" y="20"/>
                  </a:cubicBezTo>
                  <a:cubicBezTo>
                    <a:pt x="87" y="12"/>
                    <a:pt x="154" y="0"/>
                    <a:pt x="198" y="2"/>
                  </a:cubicBezTo>
                  <a:cubicBezTo>
                    <a:pt x="242" y="4"/>
                    <a:pt x="280" y="18"/>
                    <a:pt x="318" y="3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1" name="Freeform 14"/>
            <p:cNvSpPr>
              <a:spLocks/>
            </p:cNvSpPr>
            <p:nvPr/>
          </p:nvSpPr>
          <p:spPr bwMode="auto">
            <a:xfrm>
              <a:off x="2556" y="1860"/>
              <a:ext cx="156" cy="282"/>
            </a:xfrm>
            <a:custGeom>
              <a:avLst/>
              <a:gdLst>
                <a:gd name="T0" fmla="*/ 0 w 156"/>
                <a:gd name="T1" fmla="*/ 282 h 282"/>
                <a:gd name="T2" fmla="*/ 6 w 156"/>
                <a:gd name="T3" fmla="*/ 204 h 282"/>
                <a:gd name="T4" fmla="*/ 36 w 156"/>
                <a:gd name="T5" fmla="*/ 114 h 282"/>
                <a:gd name="T6" fmla="*/ 102 w 156"/>
                <a:gd name="T7" fmla="*/ 36 h 282"/>
                <a:gd name="T8" fmla="*/ 156 w 156"/>
                <a:gd name="T9" fmla="*/ 0 h 2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6"/>
                <a:gd name="T16" fmla="*/ 0 h 282"/>
                <a:gd name="T17" fmla="*/ 156 w 156"/>
                <a:gd name="T18" fmla="*/ 282 h 2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6" h="282">
                  <a:moveTo>
                    <a:pt x="0" y="282"/>
                  </a:moveTo>
                  <a:cubicBezTo>
                    <a:pt x="0" y="257"/>
                    <a:pt x="0" y="232"/>
                    <a:pt x="6" y="204"/>
                  </a:cubicBezTo>
                  <a:cubicBezTo>
                    <a:pt x="12" y="176"/>
                    <a:pt x="20" y="142"/>
                    <a:pt x="36" y="114"/>
                  </a:cubicBezTo>
                  <a:cubicBezTo>
                    <a:pt x="52" y="86"/>
                    <a:pt x="82" y="55"/>
                    <a:pt x="102" y="36"/>
                  </a:cubicBezTo>
                  <a:cubicBezTo>
                    <a:pt x="122" y="17"/>
                    <a:pt x="145" y="7"/>
                    <a:pt x="15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2" name="Freeform 15"/>
            <p:cNvSpPr>
              <a:spLocks/>
            </p:cNvSpPr>
            <p:nvPr/>
          </p:nvSpPr>
          <p:spPr bwMode="auto">
            <a:xfrm flipV="1">
              <a:off x="2719" y="2435"/>
              <a:ext cx="318" cy="50"/>
            </a:xfrm>
            <a:custGeom>
              <a:avLst/>
              <a:gdLst>
                <a:gd name="T0" fmla="*/ 0 w 318"/>
                <a:gd name="T1" fmla="*/ 50 h 50"/>
                <a:gd name="T2" fmla="*/ 54 w 318"/>
                <a:gd name="T3" fmla="*/ 20 h 50"/>
                <a:gd name="T4" fmla="*/ 198 w 318"/>
                <a:gd name="T5" fmla="*/ 2 h 50"/>
                <a:gd name="T6" fmla="*/ 318 w 318"/>
                <a:gd name="T7" fmla="*/ 32 h 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8"/>
                <a:gd name="T13" fmla="*/ 0 h 50"/>
                <a:gd name="T14" fmla="*/ 318 w 318"/>
                <a:gd name="T15" fmla="*/ 50 h 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8" h="50">
                  <a:moveTo>
                    <a:pt x="0" y="50"/>
                  </a:moveTo>
                  <a:cubicBezTo>
                    <a:pt x="10" y="39"/>
                    <a:pt x="21" y="28"/>
                    <a:pt x="54" y="20"/>
                  </a:cubicBezTo>
                  <a:cubicBezTo>
                    <a:pt x="87" y="12"/>
                    <a:pt x="154" y="0"/>
                    <a:pt x="198" y="2"/>
                  </a:cubicBezTo>
                  <a:cubicBezTo>
                    <a:pt x="242" y="4"/>
                    <a:pt x="280" y="18"/>
                    <a:pt x="318" y="3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3" name="Freeform 16"/>
            <p:cNvSpPr>
              <a:spLocks/>
            </p:cNvSpPr>
            <p:nvPr/>
          </p:nvSpPr>
          <p:spPr bwMode="auto">
            <a:xfrm rot="-10554863">
              <a:off x="3049" y="2167"/>
              <a:ext cx="156" cy="282"/>
            </a:xfrm>
            <a:custGeom>
              <a:avLst/>
              <a:gdLst>
                <a:gd name="T0" fmla="*/ 0 w 156"/>
                <a:gd name="T1" fmla="*/ 282 h 282"/>
                <a:gd name="T2" fmla="*/ 6 w 156"/>
                <a:gd name="T3" fmla="*/ 204 h 282"/>
                <a:gd name="T4" fmla="*/ 36 w 156"/>
                <a:gd name="T5" fmla="*/ 114 h 282"/>
                <a:gd name="T6" fmla="*/ 102 w 156"/>
                <a:gd name="T7" fmla="*/ 36 h 282"/>
                <a:gd name="T8" fmla="*/ 156 w 156"/>
                <a:gd name="T9" fmla="*/ 0 h 2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6"/>
                <a:gd name="T16" fmla="*/ 0 h 282"/>
                <a:gd name="T17" fmla="*/ 156 w 156"/>
                <a:gd name="T18" fmla="*/ 282 h 2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6" h="282">
                  <a:moveTo>
                    <a:pt x="0" y="282"/>
                  </a:moveTo>
                  <a:cubicBezTo>
                    <a:pt x="0" y="257"/>
                    <a:pt x="0" y="232"/>
                    <a:pt x="6" y="204"/>
                  </a:cubicBezTo>
                  <a:cubicBezTo>
                    <a:pt x="12" y="176"/>
                    <a:pt x="20" y="142"/>
                    <a:pt x="36" y="114"/>
                  </a:cubicBezTo>
                  <a:cubicBezTo>
                    <a:pt x="52" y="86"/>
                    <a:pt x="82" y="55"/>
                    <a:pt x="102" y="36"/>
                  </a:cubicBezTo>
                  <a:cubicBezTo>
                    <a:pt x="122" y="17"/>
                    <a:pt x="145" y="7"/>
                    <a:pt x="15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4" name="Text Box 17"/>
            <p:cNvSpPr txBox="1">
              <a:spLocks noChangeArrowheads="1"/>
            </p:cNvSpPr>
            <p:nvPr/>
          </p:nvSpPr>
          <p:spPr bwMode="auto">
            <a:xfrm>
              <a:off x="2766" y="18"/>
              <a:ext cx="2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 sz="2000" i="1">
                  <a:latin typeface="Times New Roman" panose="02020603050405020304" pitchFamily="18" charset="0"/>
                </a:rPr>
                <a:t>q</a:t>
              </a:r>
              <a:endParaRPr lang="en-US" altLang="en-US" sz="2000" i="1">
                <a:latin typeface="Times New Roman" panose="02020603050405020304" pitchFamily="18" charset="0"/>
              </a:endParaRPr>
            </a:p>
          </p:txBody>
        </p:sp>
        <p:sp>
          <p:nvSpPr>
            <p:cNvPr id="17425" name="Text Box 18"/>
            <p:cNvSpPr txBox="1">
              <a:spLocks noChangeArrowheads="1"/>
            </p:cNvSpPr>
            <p:nvPr/>
          </p:nvSpPr>
          <p:spPr bwMode="auto">
            <a:xfrm>
              <a:off x="4795" y="2017"/>
              <a:ext cx="2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 sz="2000" i="1">
                  <a:latin typeface="Times New Roman" panose="02020603050405020304" pitchFamily="18" charset="0"/>
                </a:rPr>
                <a:t>d</a:t>
              </a:r>
              <a:endParaRPr lang="en-US" altLang="en-US" sz="2000" i="1">
                <a:latin typeface="Times New Roman" panose="02020603050405020304" pitchFamily="18" charset="0"/>
              </a:endParaRPr>
            </a:p>
          </p:txBody>
        </p:sp>
        <p:sp>
          <p:nvSpPr>
            <p:cNvPr id="17426" name="Text Box 19"/>
            <p:cNvSpPr txBox="1">
              <a:spLocks noChangeArrowheads="1"/>
            </p:cNvSpPr>
            <p:nvPr/>
          </p:nvSpPr>
          <p:spPr bwMode="auto">
            <a:xfrm>
              <a:off x="4292" y="2226"/>
              <a:ext cx="109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 sz="2000">
                  <a:latin typeface="Times New Roman" panose="02020603050405020304" pitchFamily="18" charset="0"/>
                </a:rPr>
                <a:t>Referentna osa</a:t>
              </a:r>
              <a:endParaRPr lang="en-US" altLang="en-US" sz="2000">
                <a:latin typeface="Times New Roman" panose="02020603050405020304" pitchFamily="18" charset="0"/>
              </a:endParaRPr>
            </a:p>
          </p:txBody>
        </p:sp>
        <p:sp>
          <p:nvSpPr>
            <p:cNvPr id="17427" name="Text Box 20"/>
            <p:cNvSpPr txBox="1">
              <a:spLocks noChangeArrowheads="1"/>
            </p:cNvSpPr>
            <p:nvPr/>
          </p:nvSpPr>
          <p:spPr bwMode="auto">
            <a:xfrm>
              <a:off x="2880" y="1200"/>
              <a:ext cx="37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>
                  <a:latin typeface="Times New Roman" panose="02020603050405020304" pitchFamily="18" charset="0"/>
                </a:rPr>
                <a:t>&lt;1&gt;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7428" name="Text Box 21"/>
            <p:cNvSpPr txBox="1">
              <a:spLocks noChangeArrowheads="1"/>
            </p:cNvSpPr>
            <p:nvPr/>
          </p:nvSpPr>
          <p:spPr bwMode="auto">
            <a:xfrm>
              <a:off x="3415" y="1573"/>
              <a:ext cx="37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>
                  <a:latin typeface="Times New Roman" panose="02020603050405020304" pitchFamily="18" charset="0"/>
                </a:rPr>
                <a:t>&lt;2&gt;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7429" name="Text Box 22"/>
            <p:cNvSpPr txBox="1">
              <a:spLocks noChangeArrowheads="1"/>
            </p:cNvSpPr>
            <p:nvPr/>
          </p:nvSpPr>
          <p:spPr bwMode="auto">
            <a:xfrm>
              <a:off x="1951" y="1687"/>
              <a:ext cx="37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>
                  <a:latin typeface="Times New Roman" panose="02020603050405020304" pitchFamily="18" charset="0"/>
                </a:rPr>
                <a:t>&lt;3&gt;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7430" name="Text Box 23"/>
            <p:cNvSpPr txBox="1">
              <a:spLocks noChangeArrowheads="1"/>
            </p:cNvSpPr>
            <p:nvPr/>
          </p:nvSpPr>
          <p:spPr bwMode="auto">
            <a:xfrm>
              <a:off x="1981" y="2503"/>
              <a:ext cx="37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>
                  <a:latin typeface="Times New Roman" panose="02020603050405020304" pitchFamily="18" charset="0"/>
                </a:rPr>
                <a:t>&lt;5&gt;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7431" name="Text Box 24"/>
            <p:cNvSpPr txBox="1">
              <a:spLocks noChangeArrowheads="1"/>
            </p:cNvSpPr>
            <p:nvPr/>
          </p:nvSpPr>
          <p:spPr bwMode="auto">
            <a:xfrm>
              <a:off x="2479" y="2857"/>
              <a:ext cx="37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>
                  <a:latin typeface="Times New Roman" panose="02020603050405020304" pitchFamily="18" charset="0"/>
                </a:rPr>
                <a:t>&lt;4&gt;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7432" name="Text Box 25"/>
            <p:cNvSpPr txBox="1">
              <a:spLocks noChangeArrowheads="1"/>
            </p:cNvSpPr>
            <p:nvPr/>
          </p:nvSpPr>
          <p:spPr bwMode="auto">
            <a:xfrm>
              <a:off x="3367" y="2497"/>
              <a:ext cx="37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>
                  <a:latin typeface="Times New Roman" panose="02020603050405020304" pitchFamily="18" charset="0"/>
                </a:rPr>
                <a:t>&lt;3&gt;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7433" name="Text Box 26"/>
            <p:cNvSpPr txBox="1">
              <a:spLocks noChangeArrowheads="1"/>
            </p:cNvSpPr>
            <p:nvPr/>
          </p:nvSpPr>
          <p:spPr bwMode="auto">
            <a:xfrm>
              <a:off x="2857" y="1567"/>
              <a:ext cx="3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>
                  <a:latin typeface="Times New Roman" panose="02020603050405020304" pitchFamily="18" charset="0"/>
                </a:rPr>
                <a:t>60</a:t>
              </a:r>
              <a:r>
                <a:rPr lang="sr-Latn-CS" altLang="en-US" baseline="30000">
                  <a:latin typeface="Times New Roman" panose="02020603050405020304" pitchFamily="18" charset="0"/>
                </a:rPr>
                <a:t>0</a:t>
              </a:r>
              <a:endParaRPr lang="en-US" altLang="en-US" baseline="30000">
                <a:latin typeface="Times New Roman" panose="02020603050405020304" pitchFamily="18" charset="0"/>
              </a:endParaRPr>
            </a:p>
          </p:txBody>
        </p:sp>
        <p:sp>
          <p:nvSpPr>
            <p:cNvPr id="17434" name="Text Box 27"/>
            <p:cNvSpPr txBox="1">
              <a:spLocks noChangeArrowheads="1"/>
            </p:cNvSpPr>
            <p:nvPr/>
          </p:nvSpPr>
          <p:spPr bwMode="auto">
            <a:xfrm>
              <a:off x="2306" y="1850"/>
              <a:ext cx="3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>
                  <a:latin typeface="Times New Roman" panose="02020603050405020304" pitchFamily="18" charset="0"/>
                </a:rPr>
                <a:t>60</a:t>
              </a:r>
              <a:r>
                <a:rPr lang="sr-Latn-CS" altLang="en-US" baseline="30000">
                  <a:latin typeface="Times New Roman" panose="02020603050405020304" pitchFamily="18" charset="0"/>
                </a:rPr>
                <a:t>0</a:t>
              </a:r>
              <a:endParaRPr lang="en-US" altLang="en-US" baseline="30000">
                <a:latin typeface="Times New Roman" panose="02020603050405020304" pitchFamily="18" charset="0"/>
              </a:endParaRPr>
            </a:p>
          </p:txBody>
        </p:sp>
        <p:sp>
          <p:nvSpPr>
            <p:cNvPr id="17435" name="Text Box 28"/>
            <p:cNvSpPr txBox="1">
              <a:spLocks noChangeArrowheads="1"/>
            </p:cNvSpPr>
            <p:nvPr/>
          </p:nvSpPr>
          <p:spPr bwMode="auto">
            <a:xfrm>
              <a:off x="2300" y="2282"/>
              <a:ext cx="3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>
                  <a:latin typeface="Times New Roman" panose="02020603050405020304" pitchFamily="18" charset="0"/>
                </a:rPr>
                <a:t>60</a:t>
              </a:r>
              <a:r>
                <a:rPr lang="sr-Latn-CS" altLang="en-US" baseline="30000">
                  <a:latin typeface="Times New Roman" panose="02020603050405020304" pitchFamily="18" charset="0"/>
                </a:rPr>
                <a:t>0</a:t>
              </a:r>
              <a:endParaRPr lang="en-US" altLang="en-US" baseline="30000">
                <a:latin typeface="Times New Roman" panose="02020603050405020304" pitchFamily="18" charset="0"/>
              </a:endParaRPr>
            </a:p>
          </p:txBody>
        </p:sp>
        <p:sp>
          <p:nvSpPr>
            <p:cNvPr id="17436" name="Text Box 29"/>
            <p:cNvSpPr txBox="1">
              <a:spLocks noChangeArrowheads="1"/>
            </p:cNvSpPr>
            <p:nvPr/>
          </p:nvSpPr>
          <p:spPr bwMode="auto">
            <a:xfrm>
              <a:off x="2732" y="2474"/>
              <a:ext cx="3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>
                  <a:latin typeface="Times New Roman" panose="02020603050405020304" pitchFamily="18" charset="0"/>
                </a:rPr>
                <a:t>60</a:t>
              </a:r>
              <a:r>
                <a:rPr lang="sr-Latn-CS" altLang="en-US" baseline="30000">
                  <a:latin typeface="Times New Roman" panose="02020603050405020304" pitchFamily="18" charset="0"/>
                </a:rPr>
                <a:t>0</a:t>
              </a:r>
              <a:endParaRPr lang="en-US" altLang="en-US" baseline="30000">
                <a:latin typeface="Times New Roman" panose="02020603050405020304" pitchFamily="18" charset="0"/>
              </a:endParaRPr>
            </a:p>
          </p:txBody>
        </p:sp>
        <p:sp>
          <p:nvSpPr>
            <p:cNvPr id="17437" name="Text Box 30"/>
            <p:cNvSpPr txBox="1">
              <a:spLocks noChangeArrowheads="1"/>
            </p:cNvSpPr>
            <p:nvPr/>
          </p:nvSpPr>
          <p:spPr bwMode="auto">
            <a:xfrm>
              <a:off x="3110" y="2294"/>
              <a:ext cx="3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>
                  <a:latin typeface="Times New Roman" panose="02020603050405020304" pitchFamily="18" charset="0"/>
                </a:rPr>
                <a:t>60</a:t>
              </a:r>
              <a:r>
                <a:rPr lang="sr-Latn-CS" altLang="en-US" baseline="30000">
                  <a:latin typeface="Times New Roman" panose="02020603050405020304" pitchFamily="18" charset="0"/>
                </a:rPr>
                <a:t>0</a:t>
              </a:r>
              <a:endParaRPr lang="en-US" altLang="en-US" baseline="30000">
                <a:latin typeface="Times New Roman" panose="02020603050405020304" pitchFamily="18" charset="0"/>
              </a:endParaRPr>
            </a:p>
          </p:txBody>
        </p:sp>
        <p:sp>
          <p:nvSpPr>
            <p:cNvPr id="17438" name="Text Box 31"/>
            <p:cNvSpPr txBox="1">
              <a:spLocks noChangeArrowheads="1"/>
            </p:cNvSpPr>
            <p:nvPr/>
          </p:nvSpPr>
          <p:spPr bwMode="auto">
            <a:xfrm>
              <a:off x="3290" y="1364"/>
              <a:ext cx="3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 i="1">
                  <a:latin typeface="Times New Roman" panose="02020603050405020304" pitchFamily="18" charset="0"/>
                  <a:sym typeface="Symbol" panose="05050102010706020507" pitchFamily="18" charset="2"/>
                </a:rPr>
                <a:t></a:t>
              </a:r>
              <a:r>
                <a:rPr lang="sr-Latn-CS" altLang="en-US" i="1" baseline="-25000">
                  <a:latin typeface="Times New Roman" panose="02020603050405020304" pitchFamily="18" charset="0"/>
                  <a:sym typeface="Symbol" panose="05050102010706020507" pitchFamily="18" charset="2"/>
                </a:rPr>
                <a:t>s</a:t>
              </a:r>
              <a:endParaRPr lang="en-US" altLang="en-US" i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7439" name="Text Box 32"/>
            <p:cNvSpPr txBox="1">
              <a:spLocks noChangeArrowheads="1"/>
            </p:cNvSpPr>
            <p:nvPr/>
          </p:nvSpPr>
          <p:spPr bwMode="auto">
            <a:xfrm>
              <a:off x="3765" y="1653"/>
              <a:ext cx="3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 i="1">
                  <a:latin typeface="Times New Roman" panose="02020603050405020304" pitchFamily="18" charset="0"/>
                  <a:sym typeface="Symbol" panose="05050102010706020507" pitchFamily="18" charset="2"/>
                </a:rPr>
                <a:t></a:t>
              </a:r>
              <a:r>
                <a:rPr lang="sr-Latn-CS" altLang="en-US" i="1" baseline="-25000">
                  <a:latin typeface="Times New Roman" panose="02020603050405020304" pitchFamily="18" charset="0"/>
                  <a:sym typeface="Symbol" panose="05050102010706020507" pitchFamily="18" charset="2"/>
                </a:rPr>
                <a:t>qs</a:t>
              </a:r>
              <a:endParaRPr lang="en-US" altLang="en-US" i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7440" name="Text Box 33"/>
            <p:cNvSpPr txBox="1">
              <a:spLocks noChangeArrowheads="1"/>
            </p:cNvSpPr>
            <p:nvPr/>
          </p:nvSpPr>
          <p:spPr bwMode="auto">
            <a:xfrm>
              <a:off x="3484" y="2140"/>
              <a:ext cx="3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 i="1">
                  <a:latin typeface="Times New Roman" panose="02020603050405020304" pitchFamily="18" charset="0"/>
                  <a:sym typeface="Symbol" panose="05050102010706020507" pitchFamily="18" charset="2"/>
                </a:rPr>
                <a:t></a:t>
              </a:r>
              <a:r>
                <a:rPr lang="sr-Latn-CS" altLang="en-US" i="1" baseline="-25000">
                  <a:latin typeface="Times New Roman" panose="02020603050405020304" pitchFamily="18" charset="0"/>
                  <a:sym typeface="Symbol" panose="05050102010706020507" pitchFamily="18" charset="2"/>
                </a:rPr>
                <a:t>ds</a:t>
              </a:r>
              <a:endParaRPr lang="en-US" altLang="en-US" i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7441" name="Text Box 34"/>
            <p:cNvSpPr txBox="1">
              <a:spLocks noChangeArrowheads="1"/>
            </p:cNvSpPr>
            <p:nvPr/>
          </p:nvSpPr>
          <p:spPr bwMode="auto">
            <a:xfrm>
              <a:off x="3322" y="1840"/>
              <a:ext cx="3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 i="1">
                  <a:latin typeface="Times New Roman" panose="02020603050405020304" pitchFamily="18" charset="0"/>
                  <a:sym typeface="Symbol" panose="05050102010706020507" pitchFamily="18" charset="2"/>
                </a:rPr>
                <a:t></a:t>
              </a:r>
              <a:r>
                <a:rPr lang="sr-Latn-CS" altLang="en-US" i="1" baseline="-25000">
                  <a:latin typeface="Times New Roman" panose="02020603050405020304" pitchFamily="18" charset="0"/>
                  <a:sym typeface="Symbol" panose="05050102010706020507" pitchFamily="18" charset="2"/>
                </a:rPr>
                <a:t>fs</a:t>
              </a:r>
              <a:endParaRPr lang="en-US" altLang="en-US" i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7442" name="Freeform 35"/>
            <p:cNvSpPr>
              <a:spLocks/>
            </p:cNvSpPr>
            <p:nvPr/>
          </p:nvSpPr>
          <p:spPr bwMode="auto">
            <a:xfrm rot="8327862">
              <a:off x="3194" y="1844"/>
              <a:ext cx="156" cy="282"/>
            </a:xfrm>
            <a:custGeom>
              <a:avLst/>
              <a:gdLst>
                <a:gd name="T0" fmla="*/ 0 w 156"/>
                <a:gd name="T1" fmla="*/ 282 h 282"/>
                <a:gd name="T2" fmla="*/ 6 w 156"/>
                <a:gd name="T3" fmla="*/ 204 h 282"/>
                <a:gd name="T4" fmla="*/ 36 w 156"/>
                <a:gd name="T5" fmla="*/ 114 h 282"/>
                <a:gd name="T6" fmla="*/ 102 w 156"/>
                <a:gd name="T7" fmla="*/ 36 h 282"/>
                <a:gd name="T8" fmla="*/ 156 w 156"/>
                <a:gd name="T9" fmla="*/ 0 h 2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6"/>
                <a:gd name="T16" fmla="*/ 0 h 282"/>
                <a:gd name="T17" fmla="*/ 156 w 156"/>
                <a:gd name="T18" fmla="*/ 282 h 2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6" h="282">
                  <a:moveTo>
                    <a:pt x="0" y="282"/>
                  </a:moveTo>
                  <a:cubicBezTo>
                    <a:pt x="0" y="257"/>
                    <a:pt x="0" y="232"/>
                    <a:pt x="6" y="204"/>
                  </a:cubicBezTo>
                  <a:cubicBezTo>
                    <a:pt x="12" y="176"/>
                    <a:pt x="20" y="142"/>
                    <a:pt x="36" y="114"/>
                  </a:cubicBezTo>
                  <a:cubicBezTo>
                    <a:pt x="52" y="86"/>
                    <a:pt x="82" y="55"/>
                    <a:pt x="102" y="36"/>
                  </a:cubicBezTo>
                  <a:cubicBezTo>
                    <a:pt x="122" y="17"/>
                    <a:pt x="145" y="7"/>
                    <a:pt x="15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3" name="Freeform 36"/>
            <p:cNvSpPr>
              <a:spLocks/>
            </p:cNvSpPr>
            <p:nvPr/>
          </p:nvSpPr>
          <p:spPr bwMode="auto">
            <a:xfrm rot="-3446259">
              <a:off x="2552" y="2156"/>
              <a:ext cx="156" cy="282"/>
            </a:xfrm>
            <a:custGeom>
              <a:avLst/>
              <a:gdLst>
                <a:gd name="T0" fmla="*/ 0 w 156"/>
                <a:gd name="T1" fmla="*/ 282 h 282"/>
                <a:gd name="T2" fmla="*/ 6 w 156"/>
                <a:gd name="T3" fmla="*/ 204 h 282"/>
                <a:gd name="T4" fmla="*/ 36 w 156"/>
                <a:gd name="T5" fmla="*/ 114 h 282"/>
                <a:gd name="T6" fmla="*/ 102 w 156"/>
                <a:gd name="T7" fmla="*/ 36 h 282"/>
                <a:gd name="T8" fmla="*/ 156 w 156"/>
                <a:gd name="T9" fmla="*/ 0 h 2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6"/>
                <a:gd name="T16" fmla="*/ 0 h 282"/>
                <a:gd name="T17" fmla="*/ 156 w 156"/>
                <a:gd name="T18" fmla="*/ 282 h 2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6" h="282">
                  <a:moveTo>
                    <a:pt x="0" y="282"/>
                  </a:moveTo>
                  <a:cubicBezTo>
                    <a:pt x="0" y="257"/>
                    <a:pt x="0" y="232"/>
                    <a:pt x="6" y="204"/>
                  </a:cubicBezTo>
                  <a:cubicBezTo>
                    <a:pt x="12" y="176"/>
                    <a:pt x="20" y="142"/>
                    <a:pt x="36" y="114"/>
                  </a:cubicBezTo>
                  <a:cubicBezTo>
                    <a:pt x="52" y="86"/>
                    <a:pt x="82" y="55"/>
                    <a:pt x="102" y="36"/>
                  </a:cubicBezTo>
                  <a:cubicBezTo>
                    <a:pt x="122" y="17"/>
                    <a:pt x="145" y="7"/>
                    <a:pt x="15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411" name="Text Box 37"/>
          <p:cNvSpPr txBox="1">
            <a:spLocks noChangeArrowheads="1"/>
          </p:cNvSpPr>
          <p:nvPr/>
        </p:nvSpPr>
        <p:spPr bwMode="auto">
          <a:xfrm>
            <a:off x="971550" y="5924550"/>
            <a:ext cx="72691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 sz="2000">
                <a:solidFill>
                  <a:srgbClr val="FF3300"/>
                </a:solidFill>
              </a:rPr>
              <a:t>Podela na sekstante za identifikaciju položaja statorskog fluksa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4"/>
          <p:cNvGraphicFramePr>
            <a:graphicFrameLocks noChangeAspect="1"/>
          </p:cNvGraphicFramePr>
          <p:nvPr/>
        </p:nvGraphicFramePr>
        <p:xfrm>
          <a:off x="1116013" y="1495425"/>
          <a:ext cx="6840537" cy="409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Document" r:id="rId3" imgW="4895892" imgH="2933940" progId="Word.Document.8">
                  <p:embed/>
                </p:oleObj>
              </mc:Choice>
              <mc:Fallback>
                <p:oleObj name="Document" r:id="rId3" imgW="4895892" imgH="2933940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1495425"/>
                        <a:ext cx="6840537" cy="4094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1962150" y="549275"/>
            <a:ext cx="5202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sr-Latn-CS" sz="24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Prekidačke logike za fluks i momenat</a:t>
            </a:r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>
            <a:off x="1763713" y="1196975"/>
            <a:ext cx="56165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0242" name="Object 6"/>
          <p:cNvGraphicFramePr>
            <a:graphicFrameLocks noChangeAspect="1"/>
          </p:cNvGraphicFramePr>
          <p:nvPr/>
        </p:nvGraphicFramePr>
        <p:xfrm>
          <a:off x="2411413" y="1660525"/>
          <a:ext cx="1114425" cy="1223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7" name="Equation" r:id="rId4" imgW="507960" imgH="558720" progId="Equation.3">
                  <p:embed/>
                </p:oleObj>
              </mc:Choice>
              <mc:Fallback>
                <p:oleObj name="Equation" r:id="rId4" imgW="507960" imgH="55872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1660525"/>
                        <a:ext cx="1114425" cy="1223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Line 7"/>
          <p:cNvSpPr>
            <a:spLocks noChangeShapeType="1"/>
          </p:cNvSpPr>
          <p:nvPr/>
        </p:nvSpPr>
        <p:spPr bwMode="auto">
          <a:xfrm>
            <a:off x="1763713" y="1731963"/>
            <a:ext cx="56165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7" name="Text Box 8"/>
          <p:cNvSpPr txBox="1">
            <a:spLocks noChangeArrowheads="1"/>
          </p:cNvSpPr>
          <p:nvPr/>
        </p:nvSpPr>
        <p:spPr bwMode="auto">
          <a:xfrm>
            <a:off x="2608263" y="1360488"/>
            <a:ext cx="806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/>
              <a:t>Uslovi</a:t>
            </a:r>
          </a:p>
        </p:txBody>
      </p:sp>
      <p:sp>
        <p:nvSpPr>
          <p:cNvPr id="10248" name="Text Box 9"/>
          <p:cNvSpPr txBox="1">
            <a:spLocks noChangeArrowheads="1"/>
          </p:cNvSpPr>
          <p:nvPr/>
        </p:nvSpPr>
        <p:spPr bwMode="auto">
          <a:xfrm>
            <a:off x="6280150" y="1335088"/>
            <a:ext cx="4365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/>
              <a:t>S</a:t>
            </a:r>
            <a:r>
              <a:rPr lang="sr-Latn-CS" altLang="en-US" sz="2000" i="1" baseline="-25000">
                <a:latin typeface="Symbol" panose="05050102010706020507" pitchFamily="18" charset="2"/>
              </a:rPr>
              <a:t>j</a:t>
            </a:r>
            <a:endParaRPr lang="sr-Latn-CS" altLang="en-US" sz="2000" i="1"/>
          </a:p>
        </p:txBody>
      </p:sp>
      <p:sp>
        <p:nvSpPr>
          <p:cNvPr id="10249" name="Text Box 10"/>
          <p:cNvSpPr txBox="1">
            <a:spLocks noChangeArrowheads="1"/>
          </p:cNvSpPr>
          <p:nvPr/>
        </p:nvSpPr>
        <p:spPr bwMode="auto">
          <a:xfrm>
            <a:off x="6351588" y="1681163"/>
            <a:ext cx="3111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 b="1"/>
              <a:t>1</a:t>
            </a:r>
          </a:p>
          <a:p>
            <a:pPr algn="l" eaLnBrk="1" hangingPunct="1"/>
            <a:endParaRPr lang="sr-Latn-CS" altLang="en-US" b="1"/>
          </a:p>
          <a:p>
            <a:pPr algn="l" eaLnBrk="1" hangingPunct="1"/>
            <a:endParaRPr lang="sr-Latn-CS" altLang="en-US" b="1"/>
          </a:p>
          <a:p>
            <a:pPr algn="l" eaLnBrk="1" hangingPunct="1"/>
            <a:r>
              <a:rPr lang="sr-Latn-CS" altLang="en-US" b="1"/>
              <a:t>0</a:t>
            </a:r>
          </a:p>
        </p:txBody>
      </p:sp>
      <p:sp>
        <p:nvSpPr>
          <p:cNvPr id="10250" name="Line 11"/>
          <p:cNvSpPr>
            <a:spLocks noChangeShapeType="1"/>
          </p:cNvSpPr>
          <p:nvPr/>
        </p:nvSpPr>
        <p:spPr bwMode="auto">
          <a:xfrm>
            <a:off x="1763713" y="2884488"/>
            <a:ext cx="56165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1" name="Line 12"/>
          <p:cNvSpPr>
            <a:spLocks noChangeShapeType="1"/>
          </p:cNvSpPr>
          <p:nvPr/>
        </p:nvSpPr>
        <p:spPr bwMode="auto">
          <a:xfrm>
            <a:off x="1763713" y="3397250"/>
            <a:ext cx="56165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2" name="Line 14"/>
          <p:cNvSpPr>
            <a:spLocks noChangeShapeType="1"/>
          </p:cNvSpPr>
          <p:nvPr/>
        </p:nvSpPr>
        <p:spPr bwMode="auto">
          <a:xfrm>
            <a:off x="1763713" y="3932238"/>
            <a:ext cx="56165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3" name="Text Box 15"/>
          <p:cNvSpPr txBox="1">
            <a:spLocks noChangeArrowheads="1"/>
          </p:cNvSpPr>
          <p:nvPr/>
        </p:nvSpPr>
        <p:spPr bwMode="auto">
          <a:xfrm>
            <a:off x="2608263" y="3560763"/>
            <a:ext cx="806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/>
              <a:t>Uslovi</a:t>
            </a:r>
          </a:p>
        </p:txBody>
      </p:sp>
      <p:sp>
        <p:nvSpPr>
          <p:cNvPr id="10254" name="Text Box 16"/>
          <p:cNvSpPr txBox="1">
            <a:spLocks noChangeArrowheads="1"/>
          </p:cNvSpPr>
          <p:nvPr/>
        </p:nvSpPr>
        <p:spPr bwMode="auto">
          <a:xfrm>
            <a:off x="6280150" y="3535363"/>
            <a:ext cx="4746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/>
              <a:t>S</a:t>
            </a:r>
            <a:r>
              <a:rPr lang="sr-Latn-CS" altLang="en-US" sz="2000" i="1" baseline="-25000"/>
              <a:t>m</a:t>
            </a:r>
            <a:endParaRPr lang="sr-Latn-CS" altLang="en-US" sz="2000" i="1"/>
          </a:p>
        </p:txBody>
      </p:sp>
      <p:sp>
        <p:nvSpPr>
          <p:cNvPr id="10255" name="Text Box 17"/>
          <p:cNvSpPr txBox="1">
            <a:spLocks noChangeArrowheads="1"/>
          </p:cNvSpPr>
          <p:nvPr/>
        </p:nvSpPr>
        <p:spPr bwMode="auto">
          <a:xfrm>
            <a:off x="6372225" y="4005263"/>
            <a:ext cx="387350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 b="1"/>
              <a:t>1</a:t>
            </a:r>
          </a:p>
          <a:p>
            <a:pPr algn="l" eaLnBrk="1" hangingPunct="1"/>
            <a:endParaRPr lang="sr-Latn-CS" altLang="en-US" b="1"/>
          </a:p>
          <a:p>
            <a:pPr algn="l" eaLnBrk="1" hangingPunct="1"/>
            <a:endParaRPr lang="sr-Latn-CS" altLang="en-US" b="1"/>
          </a:p>
          <a:p>
            <a:pPr algn="l" eaLnBrk="1" hangingPunct="1"/>
            <a:r>
              <a:rPr lang="sr-Latn-CS" altLang="en-US" b="1"/>
              <a:t>0</a:t>
            </a:r>
          </a:p>
          <a:p>
            <a:pPr algn="l" eaLnBrk="1" hangingPunct="1"/>
            <a:endParaRPr lang="sr-Latn-CS" altLang="en-US" b="1"/>
          </a:p>
          <a:p>
            <a:pPr algn="l" eaLnBrk="1" hangingPunct="1"/>
            <a:endParaRPr lang="sr-Latn-CS" altLang="en-US" b="1"/>
          </a:p>
          <a:p>
            <a:pPr algn="l" eaLnBrk="1" hangingPunct="1"/>
            <a:r>
              <a:rPr lang="sr-Latn-CS" altLang="en-US" b="1"/>
              <a:t>-1</a:t>
            </a:r>
          </a:p>
        </p:txBody>
      </p:sp>
      <p:sp>
        <p:nvSpPr>
          <p:cNvPr id="10256" name="Line 18"/>
          <p:cNvSpPr>
            <a:spLocks noChangeShapeType="1"/>
          </p:cNvSpPr>
          <p:nvPr/>
        </p:nvSpPr>
        <p:spPr bwMode="auto">
          <a:xfrm>
            <a:off x="1547813" y="6237288"/>
            <a:ext cx="56165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0243" name="Object 19"/>
          <p:cNvGraphicFramePr>
            <a:graphicFrameLocks noChangeAspect="1"/>
          </p:cNvGraphicFramePr>
          <p:nvPr/>
        </p:nvGraphicFramePr>
        <p:xfrm>
          <a:off x="2055813" y="4081463"/>
          <a:ext cx="3592512" cy="185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8" name="Jednačina" r:id="rId6" imgW="1498320" imgH="774360" progId="Equation.3">
                  <p:embed/>
                </p:oleObj>
              </mc:Choice>
              <mc:Fallback>
                <p:oleObj name="Jednačina" r:id="rId6" imgW="1498320" imgH="77436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5813" y="4081463"/>
                        <a:ext cx="3592512" cy="185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4"/>
          <p:cNvSpPr>
            <a:spLocks noChangeShapeType="1"/>
          </p:cNvSpPr>
          <p:nvPr/>
        </p:nvSpPr>
        <p:spPr bwMode="auto">
          <a:xfrm>
            <a:off x="1547813" y="2609850"/>
            <a:ext cx="59039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5" name="Line 5"/>
          <p:cNvSpPr>
            <a:spLocks noChangeShapeType="1"/>
          </p:cNvSpPr>
          <p:nvPr/>
        </p:nvSpPr>
        <p:spPr bwMode="auto">
          <a:xfrm flipV="1">
            <a:off x="1979613" y="1385888"/>
            <a:ext cx="0" cy="14398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2098675" y="1260475"/>
            <a:ext cx="484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r-Latn-CS" altLang="en-US"/>
              <a:t>S</a:t>
            </a:r>
            <a:r>
              <a:rPr lang="el-GR" altLang="en-US"/>
              <a:t>φ</a:t>
            </a:r>
          </a:p>
        </p:txBody>
      </p:sp>
      <p:sp>
        <p:nvSpPr>
          <p:cNvPr id="18437" name="Text Box 7"/>
          <p:cNvSpPr txBox="1">
            <a:spLocks noChangeArrowheads="1"/>
          </p:cNvSpPr>
          <p:nvPr/>
        </p:nvSpPr>
        <p:spPr bwMode="auto">
          <a:xfrm>
            <a:off x="4665663" y="2701925"/>
            <a:ext cx="390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n-US" i="1"/>
              <a:t>φ</a:t>
            </a:r>
            <a:r>
              <a:rPr lang="sr-Latn-CS" altLang="en-US" i="1" baseline="30000"/>
              <a:t>*</a:t>
            </a:r>
            <a:endParaRPr lang="el-GR" altLang="en-US" i="1"/>
          </a:p>
        </p:txBody>
      </p:sp>
      <p:sp>
        <p:nvSpPr>
          <p:cNvPr id="18438" name="Line 10"/>
          <p:cNvSpPr>
            <a:spLocks noChangeShapeType="1"/>
          </p:cNvSpPr>
          <p:nvPr/>
        </p:nvSpPr>
        <p:spPr bwMode="auto">
          <a:xfrm>
            <a:off x="4859338" y="1962150"/>
            <a:ext cx="165735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9" name="Line 11"/>
          <p:cNvSpPr>
            <a:spLocks noChangeShapeType="1"/>
          </p:cNvSpPr>
          <p:nvPr/>
        </p:nvSpPr>
        <p:spPr bwMode="auto">
          <a:xfrm>
            <a:off x="1979613" y="2609850"/>
            <a:ext cx="28797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0" name="Line 12"/>
          <p:cNvSpPr>
            <a:spLocks noChangeShapeType="1"/>
          </p:cNvSpPr>
          <p:nvPr/>
        </p:nvSpPr>
        <p:spPr bwMode="auto">
          <a:xfrm flipV="1">
            <a:off x="4859338" y="1962150"/>
            <a:ext cx="0" cy="6477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1" name="Text Box 13"/>
          <p:cNvSpPr txBox="1">
            <a:spLocks noChangeArrowheads="1"/>
          </p:cNvSpPr>
          <p:nvPr/>
        </p:nvSpPr>
        <p:spPr bwMode="auto">
          <a:xfrm>
            <a:off x="1463675" y="169386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r-Latn-CS" altLang="en-US"/>
              <a:t>1</a:t>
            </a:r>
            <a:endParaRPr lang="en-GB" altLang="en-US"/>
          </a:p>
        </p:txBody>
      </p:sp>
      <p:sp>
        <p:nvSpPr>
          <p:cNvPr id="18442" name="Line 14"/>
          <p:cNvSpPr>
            <a:spLocks noChangeShapeType="1"/>
          </p:cNvSpPr>
          <p:nvPr/>
        </p:nvSpPr>
        <p:spPr bwMode="auto">
          <a:xfrm>
            <a:off x="1835150" y="1962150"/>
            <a:ext cx="2889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3" name="Line 15"/>
          <p:cNvSpPr>
            <a:spLocks noChangeShapeType="1"/>
          </p:cNvSpPr>
          <p:nvPr/>
        </p:nvSpPr>
        <p:spPr bwMode="auto">
          <a:xfrm>
            <a:off x="1619250" y="4870450"/>
            <a:ext cx="58324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4" name="Line 16"/>
          <p:cNvSpPr>
            <a:spLocks noChangeShapeType="1"/>
          </p:cNvSpPr>
          <p:nvPr/>
        </p:nvSpPr>
        <p:spPr bwMode="auto">
          <a:xfrm flipV="1">
            <a:off x="1979613" y="3573463"/>
            <a:ext cx="0" cy="2232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5" name="Line 17"/>
          <p:cNvSpPr>
            <a:spLocks noChangeShapeType="1"/>
          </p:cNvSpPr>
          <p:nvPr/>
        </p:nvSpPr>
        <p:spPr bwMode="auto">
          <a:xfrm>
            <a:off x="4932363" y="4294188"/>
            <a:ext cx="22320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6" name="Line 19"/>
          <p:cNvSpPr>
            <a:spLocks noChangeShapeType="1"/>
          </p:cNvSpPr>
          <p:nvPr/>
        </p:nvSpPr>
        <p:spPr bwMode="auto">
          <a:xfrm flipV="1">
            <a:off x="4932363" y="4294188"/>
            <a:ext cx="0" cy="5762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7" name="Line 22"/>
          <p:cNvSpPr>
            <a:spLocks noChangeShapeType="1"/>
          </p:cNvSpPr>
          <p:nvPr/>
        </p:nvSpPr>
        <p:spPr bwMode="auto">
          <a:xfrm>
            <a:off x="4211638" y="4870450"/>
            <a:ext cx="7207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8" name="Line 23"/>
          <p:cNvSpPr>
            <a:spLocks noChangeShapeType="1"/>
          </p:cNvSpPr>
          <p:nvPr/>
        </p:nvSpPr>
        <p:spPr bwMode="auto">
          <a:xfrm>
            <a:off x="1979613" y="5446713"/>
            <a:ext cx="22320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9" name="Line 25"/>
          <p:cNvSpPr>
            <a:spLocks noChangeShapeType="1"/>
          </p:cNvSpPr>
          <p:nvPr/>
        </p:nvSpPr>
        <p:spPr bwMode="auto">
          <a:xfrm flipV="1">
            <a:off x="4211638" y="4870450"/>
            <a:ext cx="0" cy="5762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0" name="Text Box 26"/>
          <p:cNvSpPr txBox="1">
            <a:spLocks noChangeArrowheads="1"/>
          </p:cNvSpPr>
          <p:nvPr/>
        </p:nvSpPr>
        <p:spPr bwMode="auto">
          <a:xfrm>
            <a:off x="1547813" y="407828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r-Latn-CS" altLang="en-US"/>
              <a:t>1</a:t>
            </a:r>
            <a:endParaRPr lang="en-GB" altLang="en-US"/>
          </a:p>
        </p:txBody>
      </p:sp>
      <p:sp>
        <p:nvSpPr>
          <p:cNvPr id="18451" name="Line 27"/>
          <p:cNvSpPr>
            <a:spLocks noChangeShapeType="1"/>
          </p:cNvSpPr>
          <p:nvPr/>
        </p:nvSpPr>
        <p:spPr bwMode="auto">
          <a:xfrm>
            <a:off x="1835150" y="4294188"/>
            <a:ext cx="2889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2" name="Text Box 28"/>
          <p:cNvSpPr txBox="1">
            <a:spLocks noChangeArrowheads="1"/>
          </p:cNvSpPr>
          <p:nvPr/>
        </p:nvSpPr>
        <p:spPr bwMode="auto">
          <a:xfrm>
            <a:off x="1509713" y="5230813"/>
            <a:ext cx="387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r-Latn-CS" altLang="en-US"/>
              <a:t>-1</a:t>
            </a:r>
            <a:endParaRPr lang="en-GB" altLang="en-US"/>
          </a:p>
        </p:txBody>
      </p:sp>
      <p:sp>
        <p:nvSpPr>
          <p:cNvPr id="18453" name="Text Box 29"/>
          <p:cNvSpPr txBox="1">
            <a:spLocks noChangeArrowheads="1"/>
          </p:cNvSpPr>
          <p:nvPr/>
        </p:nvSpPr>
        <p:spPr bwMode="auto">
          <a:xfrm>
            <a:off x="7515225" y="2393950"/>
            <a:ext cx="4079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n-US" i="1"/>
              <a:t>φ</a:t>
            </a:r>
            <a:r>
              <a:rPr lang="sr-Latn-CS" altLang="en-US" i="1" baseline="-25000"/>
              <a:t>s</a:t>
            </a:r>
            <a:endParaRPr lang="el-GR" altLang="en-US" i="1"/>
          </a:p>
        </p:txBody>
      </p:sp>
      <p:sp>
        <p:nvSpPr>
          <p:cNvPr id="18454" name="Text Box 30"/>
          <p:cNvSpPr txBox="1">
            <a:spLocks noChangeArrowheads="1"/>
          </p:cNvSpPr>
          <p:nvPr/>
        </p:nvSpPr>
        <p:spPr bwMode="auto">
          <a:xfrm>
            <a:off x="7500938" y="4654550"/>
            <a:ext cx="4587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r-Latn-CS" altLang="en-US" i="1"/>
              <a:t>m</a:t>
            </a:r>
            <a:r>
              <a:rPr lang="sr-Latn-CS" altLang="en-US" i="1" baseline="-25000"/>
              <a:t>e</a:t>
            </a:r>
            <a:endParaRPr lang="el-GR" altLang="en-US" i="1"/>
          </a:p>
        </p:txBody>
      </p:sp>
      <p:sp>
        <p:nvSpPr>
          <p:cNvPr id="18455" name="Text Box 31"/>
          <p:cNvSpPr txBox="1">
            <a:spLocks noChangeArrowheads="1"/>
          </p:cNvSpPr>
          <p:nvPr/>
        </p:nvSpPr>
        <p:spPr bwMode="auto">
          <a:xfrm>
            <a:off x="4284663" y="4294188"/>
            <a:ext cx="5476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r-Latn-CS" altLang="en-US" i="1"/>
              <a:t>m*</a:t>
            </a:r>
            <a:r>
              <a:rPr lang="sr-Latn-CS" altLang="en-US" i="1" baseline="-25000"/>
              <a:t>e</a:t>
            </a:r>
            <a:endParaRPr lang="el-GR" altLang="en-US" i="1"/>
          </a:p>
        </p:txBody>
      </p:sp>
      <p:sp>
        <p:nvSpPr>
          <p:cNvPr id="18456" name="Line 32"/>
          <p:cNvSpPr>
            <a:spLocks noChangeShapeType="1"/>
          </p:cNvSpPr>
          <p:nvPr/>
        </p:nvSpPr>
        <p:spPr bwMode="auto">
          <a:xfrm rot="-5400000">
            <a:off x="4427537" y="4870451"/>
            <a:ext cx="2889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7" name="Line 33"/>
          <p:cNvSpPr>
            <a:spLocks noChangeShapeType="1"/>
          </p:cNvSpPr>
          <p:nvPr/>
        </p:nvSpPr>
        <p:spPr bwMode="auto">
          <a:xfrm>
            <a:off x="4211638" y="5734050"/>
            <a:ext cx="7207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8" name="Text Box 34"/>
          <p:cNvSpPr txBox="1">
            <a:spLocks noChangeArrowheads="1"/>
          </p:cNvSpPr>
          <p:nvPr/>
        </p:nvSpPr>
        <p:spPr bwMode="auto">
          <a:xfrm>
            <a:off x="4211638" y="5302250"/>
            <a:ext cx="7127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r-Latn-CS" altLang="en-US" i="1"/>
              <a:t>2</a:t>
            </a:r>
            <a:r>
              <a:rPr lang="el-GR" altLang="en-US" i="1"/>
              <a:t>δ</a:t>
            </a:r>
            <a:r>
              <a:rPr lang="sr-Latn-CS" altLang="en-US" i="1"/>
              <a:t>m</a:t>
            </a:r>
            <a:r>
              <a:rPr lang="sr-Latn-CS" altLang="en-US" i="1" baseline="-25000"/>
              <a:t>e</a:t>
            </a:r>
            <a:endParaRPr lang="el-GR" altLang="en-US" i="1"/>
          </a:p>
        </p:txBody>
      </p:sp>
      <p:sp>
        <p:nvSpPr>
          <p:cNvPr id="18459" name="Text Box 35"/>
          <p:cNvSpPr txBox="1">
            <a:spLocks noChangeArrowheads="1"/>
          </p:cNvSpPr>
          <p:nvPr/>
        </p:nvSpPr>
        <p:spPr bwMode="auto">
          <a:xfrm>
            <a:off x="2455863" y="423863"/>
            <a:ext cx="4235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r-Latn-CS" altLang="en-US" sz="2400"/>
              <a:t>Komparatori fluksa i momenta</a:t>
            </a:r>
          </a:p>
        </p:txBody>
      </p:sp>
      <p:sp>
        <p:nvSpPr>
          <p:cNvPr id="18460" name="Text Box 36"/>
          <p:cNvSpPr txBox="1">
            <a:spLocks noChangeArrowheads="1"/>
          </p:cNvSpPr>
          <p:nvPr/>
        </p:nvSpPr>
        <p:spPr bwMode="auto">
          <a:xfrm>
            <a:off x="2109788" y="3573463"/>
            <a:ext cx="463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r-Latn-CS" altLang="en-US"/>
              <a:t>S</a:t>
            </a:r>
            <a:r>
              <a:rPr lang="sr-Latn-CS" altLang="en-US" baseline="-25000"/>
              <a:t>m</a:t>
            </a:r>
            <a:endParaRPr lang="el-G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5"/>
          <p:cNvSpPr txBox="1">
            <a:spLocks noChangeArrowheads="1"/>
          </p:cNvSpPr>
          <p:nvPr/>
        </p:nvSpPr>
        <p:spPr bwMode="auto">
          <a:xfrm>
            <a:off x="2043113" y="177800"/>
            <a:ext cx="471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sr-Latn-CS" altLang="en-US" sz="2400" i="1">
                <a:latin typeface="Times New Roman" panose="02020603050405020304" pitchFamily="18" charset="0"/>
              </a:rPr>
              <a:t>q</a:t>
            </a:r>
            <a:endParaRPr lang="en-US" altLang="en-US" sz="2400" i="1">
              <a:latin typeface="Times New Roman" panose="02020603050405020304" pitchFamily="18" charset="0"/>
            </a:endParaRPr>
          </a:p>
        </p:txBody>
      </p:sp>
      <p:grpSp>
        <p:nvGrpSpPr>
          <p:cNvPr id="19459" name="Group 6"/>
          <p:cNvGrpSpPr>
            <a:grpSpLocks/>
          </p:cNvGrpSpPr>
          <p:nvPr/>
        </p:nvGrpSpPr>
        <p:grpSpPr bwMode="auto">
          <a:xfrm>
            <a:off x="1519238" y="609600"/>
            <a:ext cx="6597650" cy="5568950"/>
            <a:chOff x="957" y="384"/>
            <a:chExt cx="4156" cy="3508"/>
          </a:xfrm>
        </p:grpSpPr>
        <p:sp>
          <p:nvSpPr>
            <p:cNvPr id="19461" name="Line 7"/>
            <p:cNvSpPr>
              <a:spLocks noChangeShapeType="1"/>
            </p:cNvSpPr>
            <p:nvPr/>
          </p:nvSpPr>
          <p:spPr bwMode="auto">
            <a:xfrm flipV="1">
              <a:off x="1287" y="384"/>
              <a:ext cx="0" cy="33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2" name="Freeform 8"/>
            <p:cNvSpPr>
              <a:spLocks/>
            </p:cNvSpPr>
            <p:nvPr/>
          </p:nvSpPr>
          <p:spPr bwMode="auto">
            <a:xfrm>
              <a:off x="1008" y="3640"/>
              <a:ext cx="2624" cy="4"/>
            </a:xfrm>
            <a:custGeom>
              <a:avLst/>
              <a:gdLst>
                <a:gd name="T0" fmla="*/ 0 w 2624"/>
                <a:gd name="T1" fmla="*/ 4 h 4"/>
                <a:gd name="T2" fmla="*/ 2624 w 2624"/>
                <a:gd name="T3" fmla="*/ 0 h 4"/>
                <a:gd name="T4" fmla="*/ 0 60000 65536"/>
                <a:gd name="T5" fmla="*/ 0 60000 65536"/>
                <a:gd name="T6" fmla="*/ 0 w 2624"/>
                <a:gd name="T7" fmla="*/ 0 h 4"/>
                <a:gd name="T8" fmla="*/ 2624 w 2624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24" h="4">
                  <a:moveTo>
                    <a:pt x="0" y="4"/>
                  </a:moveTo>
                  <a:lnTo>
                    <a:pt x="262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3" name="Line 9"/>
            <p:cNvSpPr>
              <a:spLocks noChangeShapeType="1"/>
            </p:cNvSpPr>
            <p:nvPr/>
          </p:nvSpPr>
          <p:spPr bwMode="auto">
            <a:xfrm>
              <a:off x="3632" y="3644"/>
              <a:ext cx="1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4" name="Line 10"/>
            <p:cNvSpPr>
              <a:spLocks noChangeShapeType="1"/>
            </p:cNvSpPr>
            <p:nvPr/>
          </p:nvSpPr>
          <p:spPr bwMode="auto">
            <a:xfrm>
              <a:off x="1287" y="1992"/>
              <a:ext cx="2353" cy="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5" name="Freeform 11"/>
            <p:cNvSpPr>
              <a:spLocks/>
            </p:cNvSpPr>
            <p:nvPr/>
          </p:nvSpPr>
          <p:spPr bwMode="auto">
            <a:xfrm>
              <a:off x="3645" y="2016"/>
              <a:ext cx="3" cy="1628"/>
            </a:xfrm>
            <a:custGeom>
              <a:avLst/>
              <a:gdLst>
                <a:gd name="T0" fmla="*/ 3 w 3"/>
                <a:gd name="T1" fmla="*/ 0 h 1628"/>
                <a:gd name="T2" fmla="*/ 0 w 3"/>
                <a:gd name="T3" fmla="*/ 1628 h 1628"/>
                <a:gd name="T4" fmla="*/ 0 60000 65536"/>
                <a:gd name="T5" fmla="*/ 0 60000 65536"/>
                <a:gd name="T6" fmla="*/ 0 w 3"/>
                <a:gd name="T7" fmla="*/ 0 h 1628"/>
                <a:gd name="T8" fmla="*/ 3 w 3"/>
                <a:gd name="T9" fmla="*/ 1628 h 162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" h="1628">
                  <a:moveTo>
                    <a:pt x="3" y="0"/>
                  </a:moveTo>
                  <a:lnTo>
                    <a:pt x="0" y="1628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6" name="Line 12"/>
            <p:cNvSpPr>
              <a:spLocks noChangeShapeType="1"/>
            </p:cNvSpPr>
            <p:nvPr/>
          </p:nvSpPr>
          <p:spPr bwMode="auto">
            <a:xfrm flipV="1">
              <a:off x="3640" y="904"/>
              <a:ext cx="0" cy="10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7" name="Line 13"/>
            <p:cNvSpPr>
              <a:spLocks noChangeShapeType="1"/>
            </p:cNvSpPr>
            <p:nvPr/>
          </p:nvSpPr>
          <p:spPr bwMode="auto">
            <a:xfrm flipV="1">
              <a:off x="1287" y="2000"/>
              <a:ext cx="2329" cy="16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8" name="Line 14"/>
            <p:cNvSpPr>
              <a:spLocks noChangeShapeType="1"/>
            </p:cNvSpPr>
            <p:nvPr/>
          </p:nvSpPr>
          <p:spPr bwMode="auto">
            <a:xfrm flipV="1">
              <a:off x="1287" y="1472"/>
              <a:ext cx="1169" cy="21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9" name="Freeform 15"/>
            <p:cNvSpPr>
              <a:spLocks/>
            </p:cNvSpPr>
            <p:nvPr/>
          </p:nvSpPr>
          <p:spPr bwMode="auto">
            <a:xfrm>
              <a:off x="1287" y="904"/>
              <a:ext cx="2337" cy="2740"/>
            </a:xfrm>
            <a:custGeom>
              <a:avLst/>
              <a:gdLst>
                <a:gd name="T0" fmla="*/ 0 w 2337"/>
                <a:gd name="T1" fmla="*/ 2740 h 2740"/>
                <a:gd name="T2" fmla="*/ 2337 w 2337"/>
                <a:gd name="T3" fmla="*/ 0 h 2740"/>
                <a:gd name="T4" fmla="*/ 0 60000 65536"/>
                <a:gd name="T5" fmla="*/ 0 60000 65536"/>
                <a:gd name="T6" fmla="*/ 0 w 2337"/>
                <a:gd name="T7" fmla="*/ 0 h 2740"/>
                <a:gd name="T8" fmla="*/ 2337 w 2337"/>
                <a:gd name="T9" fmla="*/ 2740 h 274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37" h="2740">
                  <a:moveTo>
                    <a:pt x="0" y="2740"/>
                  </a:moveTo>
                  <a:lnTo>
                    <a:pt x="233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0" name="Freeform 16"/>
            <p:cNvSpPr>
              <a:spLocks/>
            </p:cNvSpPr>
            <p:nvPr/>
          </p:nvSpPr>
          <p:spPr bwMode="auto">
            <a:xfrm>
              <a:off x="2456" y="1464"/>
              <a:ext cx="1160" cy="536"/>
            </a:xfrm>
            <a:custGeom>
              <a:avLst/>
              <a:gdLst>
                <a:gd name="T0" fmla="*/ 1160 w 1160"/>
                <a:gd name="T1" fmla="*/ 536 h 536"/>
                <a:gd name="T2" fmla="*/ 0 w 1160"/>
                <a:gd name="T3" fmla="*/ 0 h 536"/>
                <a:gd name="T4" fmla="*/ 0 60000 65536"/>
                <a:gd name="T5" fmla="*/ 0 60000 65536"/>
                <a:gd name="T6" fmla="*/ 0 w 1160"/>
                <a:gd name="T7" fmla="*/ 0 h 536"/>
                <a:gd name="T8" fmla="*/ 1160 w 1160"/>
                <a:gd name="T9" fmla="*/ 536 h 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60" h="536">
                  <a:moveTo>
                    <a:pt x="1160" y="5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1" name="Text Box 17"/>
            <p:cNvSpPr txBox="1">
              <a:spLocks noChangeArrowheads="1"/>
            </p:cNvSpPr>
            <p:nvPr/>
          </p:nvSpPr>
          <p:spPr bwMode="auto">
            <a:xfrm>
              <a:off x="4816" y="3500"/>
              <a:ext cx="29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 sz="2400" i="1">
                  <a:latin typeface="Times New Roman" panose="02020603050405020304" pitchFamily="18" charset="0"/>
                </a:rPr>
                <a:t>d</a:t>
              </a:r>
              <a:endParaRPr lang="en-US" altLang="en-US" sz="2400" i="1">
                <a:latin typeface="Times New Roman" panose="02020603050405020304" pitchFamily="18" charset="0"/>
              </a:endParaRPr>
            </a:p>
          </p:txBody>
        </p:sp>
        <p:sp>
          <p:nvSpPr>
            <p:cNvPr id="19472" name="Text Box 18"/>
            <p:cNvSpPr txBox="1">
              <a:spLocks noChangeArrowheads="1"/>
            </p:cNvSpPr>
            <p:nvPr/>
          </p:nvSpPr>
          <p:spPr bwMode="auto">
            <a:xfrm>
              <a:off x="957" y="1833"/>
              <a:ext cx="3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 sz="2400" i="1">
                  <a:latin typeface="Symbol" panose="05050102010706020507" pitchFamily="18" charset="2"/>
                  <a:sym typeface="Symbol" panose="05050102010706020507" pitchFamily="18" charset="2"/>
                </a:rPr>
                <a:t>j</a:t>
              </a:r>
              <a:r>
                <a:rPr lang="sr-Latn-CS" altLang="en-US" sz="2400" i="1" baseline="-25000">
                  <a:latin typeface="Times New Roman" panose="02020603050405020304" pitchFamily="18" charset="0"/>
                </a:rPr>
                <a:t>qs</a:t>
              </a:r>
              <a:endParaRPr lang="en-US" altLang="en-US" sz="2400" i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9473" name="Text Box 19"/>
            <p:cNvSpPr txBox="1">
              <a:spLocks noChangeArrowheads="1"/>
            </p:cNvSpPr>
            <p:nvPr/>
          </p:nvSpPr>
          <p:spPr bwMode="auto">
            <a:xfrm>
              <a:off x="3470" y="3604"/>
              <a:ext cx="3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 sz="2400" i="1">
                  <a:latin typeface="Symbol" panose="05050102010706020507" pitchFamily="18" charset="2"/>
                  <a:sym typeface="Symbol" panose="05050102010706020507" pitchFamily="18" charset="2"/>
                </a:rPr>
                <a:t>j</a:t>
              </a:r>
              <a:r>
                <a:rPr lang="sr-Latn-CS" altLang="en-US" sz="2400" i="1" baseline="-25000">
                  <a:latin typeface="Times New Roman" panose="02020603050405020304" pitchFamily="18" charset="0"/>
                </a:rPr>
                <a:t>ds</a:t>
              </a:r>
              <a:endParaRPr lang="en-US" altLang="en-US" sz="2400" i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9474" name="Text Box 20"/>
            <p:cNvSpPr txBox="1">
              <a:spLocks noChangeArrowheads="1"/>
            </p:cNvSpPr>
            <p:nvPr/>
          </p:nvSpPr>
          <p:spPr bwMode="auto">
            <a:xfrm>
              <a:off x="2910" y="2394"/>
              <a:ext cx="3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 sz="2400" i="1">
                  <a:latin typeface="Symbol" panose="05050102010706020507" pitchFamily="18" charset="2"/>
                  <a:sym typeface="Symbol" panose="05050102010706020507" pitchFamily="18" charset="2"/>
                </a:rPr>
                <a:t>j</a:t>
              </a:r>
              <a:r>
                <a:rPr lang="sr-Latn-CS" altLang="en-US" sz="2400" i="1" baseline="-25000">
                  <a:latin typeface="Times New Roman" panose="02020603050405020304" pitchFamily="18" charset="0"/>
                </a:rPr>
                <a:t>s</a:t>
              </a:r>
              <a:endParaRPr lang="en-US" altLang="en-US" sz="2400" i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9475" name="Text Box 21"/>
            <p:cNvSpPr txBox="1">
              <a:spLocks noChangeArrowheads="1"/>
            </p:cNvSpPr>
            <p:nvPr/>
          </p:nvSpPr>
          <p:spPr bwMode="auto">
            <a:xfrm>
              <a:off x="1854" y="1554"/>
              <a:ext cx="46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 sz="2400" i="1">
                  <a:latin typeface="Symbol" panose="05050102010706020507" pitchFamily="18" charset="2"/>
                </a:rPr>
                <a:t>j</a:t>
              </a:r>
              <a:r>
                <a:rPr lang="sr-Latn-CS" altLang="en-US" sz="2400" i="1" baseline="-25000">
                  <a:latin typeface="Times New Roman" panose="02020603050405020304" pitchFamily="18" charset="0"/>
                </a:rPr>
                <a:t>s </a:t>
              </a:r>
              <a:r>
                <a:rPr lang="sr-Latn-CS" altLang="en-US" sz="2400" baseline="-25000">
                  <a:latin typeface="Times New Roman" panose="02020603050405020304" pitchFamily="18" charset="0"/>
                </a:rPr>
                <a:t>VI</a:t>
              </a:r>
              <a:endParaRPr lang="en-US" altLang="en-US" sz="24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9476" name="Text Box 22"/>
            <p:cNvSpPr txBox="1">
              <a:spLocks noChangeArrowheads="1"/>
            </p:cNvSpPr>
            <p:nvPr/>
          </p:nvSpPr>
          <p:spPr bwMode="auto">
            <a:xfrm>
              <a:off x="3023" y="835"/>
              <a:ext cx="46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 sz="2400" i="1">
                  <a:latin typeface="Symbol" panose="05050102010706020507" pitchFamily="18" charset="2"/>
                  <a:sym typeface="Symbol" panose="05050102010706020507" pitchFamily="18" charset="2"/>
                </a:rPr>
                <a:t>j</a:t>
              </a:r>
              <a:r>
                <a:rPr lang="sr-Latn-CS" altLang="en-US" sz="2400" i="1" baseline="-25000">
                  <a:latin typeface="Times New Roman" panose="02020603050405020304" pitchFamily="18" charset="0"/>
                </a:rPr>
                <a:t>s </a:t>
              </a:r>
              <a:r>
                <a:rPr lang="sr-Latn-CS" altLang="en-US" sz="2400" baseline="-25000">
                  <a:latin typeface="Times New Roman" panose="02020603050405020304" pitchFamily="18" charset="0"/>
                </a:rPr>
                <a:t>I</a:t>
              </a:r>
              <a:endParaRPr lang="en-US" altLang="en-US" sz="24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9477" name="Text Box 23"/>
            <p:cNvSpPr txBox="1">
              <a:spLocks noChangeArrowheads="1"/>
            </p:cNvSpPr>
            <p:nvPr/>
          </p:nvSpPr>
          <p:spPr bwMode="auto">
            <a:xfrm>
              <a:off x="3135" y="1483"/>
              <a:ext cx="46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 sz="2400" i="1">
                  <a:latin typeface="Times New Roman" panose="02020603050405020304" pitchFamily="18" charset="0"/>
                  <a:sym typeface="Symbol" panose="05050102010706020507" pitchFamily="18" charset="2"/>
                </a:rPr>
                <a:t>V</a:t>
              </a:r>
              <a:r>
                <a:rPr lang="sr-Latn-CS" altLang="en-US" sz="2400" i="1" baseline="-25000">
                  <a:latin typeface="Times New Roman" panose="02020603050405020304" pitchFamily="18" charset="0"/>
                </a:rPr>
                <a:t> </a:t>
              </a:r>
              <a:r>
                <a:rPr lang="sr-Latn-CS" altLang="en-US" sz="2400" baseline="-25000">
                  <a:latin typeface="Times New Roman" panose="02020603050405020304" pitchFamily="18" charset="0"/>
                </a:rPr>
                <a:t>VI</a:t>
              </a:r>
              <a:endParaRPr lang="en-US" altLang="en-US" sz="2400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9478" name="Text Box 24"/>
            <p:cNvSpPr txBox="1">
              <a:spLocks noChangeArrowheads="1"/>
            </p:cNvSpPr>
            <p:nvPr/>
          </p:nvSpPr>
          <p:spPr bwMode="auto">
            <a:xfrm>
              <a:off x="3624" y="1140"/>
              <a:ext cx="46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sr-Latn-CS" altLang="en-US" sz="2400" i="1">
                  <a:latin typeface="Times New Roman" panose="02020603050405020304" pitchFamily="18" charset="0"/>
                  <a:sym typeface="Symbol" panose="05050102010706020507" pitchFamily="18" charset="2"/>
                </a:rPr>
                <a:t>V</a:t>
              </a:r>
              <a:r>
                <a:rPr lang="sr-Latn-CS" altLang="en-US" sz="2400" i="1" baseline="-25000">
                  <a:latin typeface="Times New Roman" panose="02020603050405020304" pitchFamily="18" charset="0"/>
                </a:rPr>
                <a:t> </a:t>
              </a:r>
              <a:r>
                <a:rPr lang="sr-Latn-CS" altLang="en-US" sz="2400" baseline="-25000">
                  <a:latin typeface="Times New Roman" panose="02020603050405020304" pitchFamily="18" charset="0"/>
                </a:rPr>
                <a:t>I</a:t>
              </a:r>
              <a:endParaRPr lang="en-US" altLang="en-US" sz="2400" baseline="-25000">
                <a:latin typeface="Times New Roman" panose="02020603050405020304" pitchFamily="18" charset="0"/>
              </a:endParaRPr>
            </a:p>
          </p:txBody>
        </p:sp>
      </p:grpSp>
      <p:sp>
        <p:nvSpPr>
          <p:cNvPr id="19460" name="Text Box 25"/>
          <p:cNvSpPr txBox="1">
            <a:spLocks noChangeArrowheads="1"/>
          </p:cNvSpPr>
          <p:nvPr/>
        </p:nvSpPr>
        <p:spPr bwMode="auto">
          <a:xfrm>
            <a:off x="1214438" y="6092825"/>
            <a:ext cx="64214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 sz="2400">
                <a:solidFill>
                  <a:srgbClr val="FF3300"/>
                </a:solidFill>
              </a:rPr>
              <a:t>Efekat uključenja prekidača stanje I</a:t>
            </a:r>
            <a:r>
              <a:rPr lang="sr-Latn-CS" altLang="en-US" sz="2400" baseline="-25000">
                <a:solidFill>
                  <a:srgbClr val="FF3300"/>
                </a:solidFill>
              </a:rPr>
              <a:t> </a:t>
            </a:r>
            <a:r>
              <a:rPr lang="sr-Latn-CS" altLang="en-US" sz="2400">
                <a:solidFill>
                  <a:srgbClr val="FF3300"/>
                </a:solidFill>
              </a:rPr>
              <a:t>i stanje VI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1042988" y="1268413"/>
          <a:ext cx="6977062" cy="424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Document" r:id="rId3" imgW="7050574" imgH="4307807" progId="Word.Document.8">
                  <p:embed/>
                </p:oleObj>
              </mc:Choice>
              <mc:Fallback>
                <p:oleObj name="Document" r:id="rId3" imgW="7050574" imgH="4307807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268413"/>
                        <a:ext cx="6977062" cy="424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1" name="Rectangle 5"/>
          <p:cNvSpPr>
            <a:spLocks noChangeArrowheads="1"/>
          </p:cNvSpPr>
          <p:nvPr/>
        </p:nvSpPr>
        <p:spPr bwMode="auto">
          <a:xfrm>
            <a:off x="6138863" y="2962275"/>
            <a:ext cx="339725" cy="355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2" name="Rectangle 6"/>
          <p:cNvSpPr>
            <a:spLocks noChangeArrowheads="1"/>
          </p:cNvSpPr>
          <p:nvPr/>
        </p:nvSpPr>
        <p:spPr bwMode="auto">
          <a:xfrm>
            <a:off x="6130925" y="3413125"/>
            <a:ext cx="339725" cy="355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3" name="Rectangle 7"/>
          <p:cNvSpPr>
            <a:spLocks noChangeArrowheads="1"/>
          </p:cNvSpPr>
          <p:nvPr/>
        </p:nvSpPr>
        <p:spPr bwMode="auto">
          <a:xfrm>
            <a:off x="5724525" y="4094163"/>
            <a:ext cx="339725" cy="355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4" name="Rectangle 8"/>
          <p:cNvSpPr>
            <a:spLocks noChangeArrowheads="1"/>
          </p:cNvSpPr>
          <p:nvPr/>
        </p:nvSpPr>
        <p:spPr bwMode="auto">
          <a:xfrm>
            <a:off x="7099300" y="4110038"/>
            <a:ext cx="339725" cy="355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5" name="Rectangle 9"/>
          <p:cNvSpPr>
            <a:spLocks noChangeArrowheads="1"/>
          </p:cNvSpPr>
          <p:nvPr/>
        </p:nvSpPr>
        <p:spPr bwMode="auto">
          <a:xfrm>
            <a:off x="6432550" y="5057775"/>
            <a:ext cx="1204913" cy="1100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6" name="Rectangle 10"/>
          <p:cNvSpPr>
            <a:spLocks noChangeArrowheads="1"/>
          </p:cNvSpPr>
          <p:nvPr/>
        </p:nvSpPr>
        <p:spPr bwMode="auto">
          <a:xfrm>
            <a:off x="3128963" y="5611813"/>
            <a:ext cx="1241425" cy="6254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7" name="Rectangle 11"/>
          <p:cNvSpPr>
            <a:spLocks noChangeArrowheads="1"/>
          </p:cNvSpPr>
          <p:nvPr/>
        </p:nvSpPr>
        <p:spPr bwMode="auto">
          <a:xfrm>
            <a:off x="3144838" y="4803775"/>
            <a:ext cx="1233487" cy="6731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8" name="Rectangle 12"/>
          <p:cNvSpPr>
            <a:spLocks noChangeArrowheads="1"/>
          </p:cNvSpPr>
          <p:nvPr/>
        </p:nvSpPr>
        <p:spPr bwMode="auto">
          <a:xfrm>
            <a:off x="1865313" y="3213100"/>
            <a:ext cx="1279525" cy="6492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9" name="Rectangle 13"/>
          <p:cNvSpPr>
            <a:spLocks noChangeArrowheads="1"/>
          </p:cNvSpPr>
          <p:nvPr/>
        </p:nvSpPr>
        <p:spPr bwMode="auto">
          <a:xfrm>
            <a:off x="534988" y="1914525"/>
            <a:ext cx="1374775" cy="6651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10" name="Rectangle 14"/>
          <p:cNvSpPr>
            <a:spLocks noChangeArrowheads="1"/>
          </p:cNvSpPr>
          <p:nvPr/>
        </p:nvSpPr>
        <p:spPr bwMode="auto">
          <a:xfrm>
            <a:off x="6745288" y="1947863"/>
            <a:ext cx="620712" cy="6731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11" name="Rectangle 15"/>
          <p:cNvSpPr>
            <a:spLocks noChangeArrowheads="1"/>
          </p:cNvSpPr>
          <p:nvPr/>
        </p:nvSpPr>
        <p:spPr bwMode="auto">
          <a:xfrm>
            <a:off x="5391150" y="1938338"/>
            <a:ext cx="598488" cy="6731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12" name="Rectangle 16"/>
          <p:cNvSpPr>
            <a:spLocks noChangeArrowheads="1"/>
          </p:cNvSpPr>
          <p:nvPr/>
        </p:nvSpPr>
        <p:spPr bwMode="auto">
          <a:xfrm>
            <a:off x="3905250" y="1930400"/>
            <a:ext cx="1263650" cy="6810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13" name="Rectangle 17"/>
          <p:cNvSpPr>
            <a:spLocks noChangeArrowheads="1"/>
          </p:cNvSpPr>
          <p:nvPr/>
        </p:nvSpPr>
        <p:spPr bwMode="auto">
          <a:xfrm>
            <a:off x="2360613" y="292100"/>
            <a:ext cx="806450" cy="1155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14" name="Rectangle 18"/>
          <p:cNvSpPr>
            <a:spLocks noChangeArrowheads="1"/>
          </p:cNvSpPr>
          <p:nvPr/>
        </p:nvSpPr>
        <p:spPr bwMode="auto">
          <a:xfrm>
            <a:off x="2346325" y="284163"/>
            <a:ext cx="827088" cy="1155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15" name="Oval 19"/>
          <p:cNvSpPr>
            <a:spLocks noChangeArrowheads="1"/>
          </p:cNvSpPr>
          <p:nvPr/>
        </p:nvSpPr>
        <p:spPr bwMode="auto">
          <a:xfrm>
            <a:off x="7562850" y="188913"/>
            <a:ext cx="1330325" cy="14255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16" name="Text Box 20"/>
          <p:cNvSpPr txBox="1">
            <a:spLocks noChangeArrowheads="1"/>
          </p:cNvSpPr>
          <p:nvPr/>
        </p:nvSpPr>
        <p:spPr bwMode="auto">
          <a:xfrm>
            <a:off x="7681913" y="520700"/>
            <a:ext cx="10779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sz="3600" b="1"/>
              <a:t>AM</a:t>
            </a:r>
            <a:endParaRPr lang="en-US" altLang="en-US" sz="3600" b="1"/>
          </a:p>
        </p:txBody>
      </p:sp>
      <p:sp>
        <p:nvSpPr>
          <p:cNvPr id="12317" name="Rectangle 21"/>
          <p:cNvSpPr>
            <a:spLocks noChangeArrowheads="1"/>
          </p:cNvSpPr>
          <p:nvPr/>
        </p:nvSpPr>
        <p:spPr bwMode="auto">
          <a:xfrm>
            <a:off x="3927475" y="284163"/>
            <a:ext cx="1227138" cy="11715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18" name="Text Box 22"/>
          <p:cNvSpPr txBox="1">
            <a:spLocks noChangeArrowheads="1"/>
          </p:cNvSpPr>
          <p:nvPr/>
        </p:nvSpPr>
        <p:spPr bwMode="auto">
          <a:xfrm>
            <a:off x="3897313" y="631825"/>
            <a:ext cx="1271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sz="2000" b="1"/>
              <a:t>invertor</a:t>
            </a:r>
            <a:endParaRPr lang="en-US" altLang="en-US" sz="2000" b="1"/>
          </a:p>
        </p:txBody>
      </p:sp>
      <p:sp>
        <p:nvSpPr>
          <p:cNvPr id="12319" name="Text Box 23"/>
          <p:cNvSpPr txBox="1">
            <a:spLocks noChangeArrowheads="1"/>
          </p:cNvSpPr>
          <p:nvPr/>
        </p:nvSpPr>
        <p:spPr bwMode="auto">
          <a:xfrm>
            <a:off x="395288" y="411163"/>
            <a:ext cx="11969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r-Latn-CS" altLang="en-US" sz="2400" b="1">
                <a:latin typeface="Times New Roman" panose="02020603050405020304" pitchFamily="18" charset="0"/>
              </a:rPr>
              <a:t>3</a:t>
            </a: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~</a:t>
            </a:r>
            <a:endParaRPr lang="sr-Latn-CS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sr-Latn-C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izvor</a:t>
            </a:r>
            <a:endParaRPr lang="en-US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20" name="Line 24"/>
          <p:cNvSpPr>
            <a:spLocks noChangeShapeType="1"/>
          </p:cNvSpPr>
          <p:nvPr/>
        </p:nvSpPr>
        <p:spPr bwMode="auto">
          <a:xfrm>
            <a:off x="2781300" y="615950"/>
            <a:ext cx="0" cy="222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21" name="Line 25"/>
          <p:cNvSpPr>
            <a:spLocks noChangeShapeType="1"/>
          </p:cNvSpPr>
          <p:nvPr/>
        </p:nvSpPr>
        <p:spPr bwMode="auto">
          <a:xfrm>
            <a:off x="2781300" y="1012825"/>
            <a:ext cx="7938" cy="244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22" name="Line 26"/>
          <p:cNvSpPr>
            <a:spLocks noChangeShapeType="1"/>
          </p:cNvSpPr>
          <p:nvPr/>
        </p:nvSpPr>
        <p:spPr bwMode="auto">
          <a:xfrm>
            <a:off x="2693988" y="838200"/>
            <a:ext cx="198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23" name="AutoShape 27"/>
          <p:cNvSpPr>
            <a:spLocks noChangeArrowheads="1"/>
          </p:cNvSpPr>
          <p:nvPr/>
        </p:nvSpPr>
        <p:spPr bwMode="auto">
          <a:xfrm>
            <a:off x="2722563" y="846138"/>
            <a:ext cx="125412" cy="150812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12324" name="Group 28"/>
          <p:cNvGrpSpPr>
            <a:grpSpLocks/>
          </p:cNvGrpSpPr>
          <p:nvPr/>
        </p:nvGrpSpPr>
        <p:grpSpPr bwMode="auto">
          <a:xfrm>
            <a:off x="1739900" y="355600"/>
            <a:ext cx="614363" cy="111125"/>
            <a:chOff x="1368" y="564"/>
            <a:chExt cx="332" cy="56"/>
          </a:xfrm>
        </p:grpSpPr>
        <p:sp>
          <p:nvSpPr>
            <p:cNvPr id="12429" name="Oval 29"/>
            <p:cNvSpPr>
              <a:spLocks noChangeArrowheads="1"/>
            </p:cNvSpPr>
            <p:nvPr/>
          </p:nvSpPr>
          <p:spPr bwMode="auto">
            <a:xfrm>
              <a:off x="1368" y="564"/>
              <a:ext cx="56" cy="5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430" name="Line 30"/>
            <p:cNvSpPr>
              <a:spLocks noChangeShapeType="1"/>
            </p:cNvSpPr>
            <p:nvPr/>
          </p:nvSpPr>
          <p:spPr bwMode="auto">
            <a:xfrm>
              <a:off x="1424" y="592"/>
              <a:ext cx="2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325" name="Group 31"/>
          <p:cNvGrpSpPr>
            <a:grpSpLocks/>
          </p:cNvGrpSpPr>
          <p:nvPr/>
        </p:nvGrpSpPr>
        <p:grpSpPr bwMode="auto">
          <a:xfrm>
            <a:off x="1735138" y="800100"/>
            <a:ext cx="612775" cy="111125"/>
            <a:chOff x="1368" y="564"/>
            <a:chExt cx="332" cy="56"/>
          </a:xfrm>
        </p:grpSpPr>
        <p:sp>
          <p:nvSpPr>
            <p:cNvPr id="12427" name="Oval 32"/>
            <p:cNvSpPr>
              <a:spLocks noChangeArrowheads="1"/>
            </p:cNvSpPr>
            <p:nvPr/>
          </p:nvSpPr>
          <p:spPr bwMode="auto">
            <a:xfrm>
              <a:off x="1368" y="564"/>
              <a:ext cx="56" cy="5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428" name="Line 33"/>
            <p:cNvSpPr>
              <a:spLocks noChangeShapeType="1"/>
            </p:cNvSpPr>
            <p:nvPr/>
          </p:nvSpPr>
          <p:spPr bwMode="auto">
            <a:xfrm>
              <a:off x="1424" y="592"/>
              <a:ext cx="2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326" name="Group 34"/>
          <p:cNvGrpSpPr>
            <a:grpSpLocks/>
          </p:cNvGrpSpPr>
          <p:nvPr/>
        </p:nvGrpSpPr>
        <p:grpSpPr bwMode="auto">
          <a:xfrm>
            <a:off x="1735138" y="1258888"/>
            <a:ext cx="612775" cy="111125"/>
            <a:chOff x="1368" y="564"/>
            <a:chExt cx="332" cy="56"/>
          </a:xfrm>
        </p:grpSpPr>
        <p:sp>
          <p:nvSpPr>
            <p:cNvPr id="12425" name="Oval 35"/>
            <p:cNvSpPr>
              <a:spLocks noChangeArrowheads="1"/>
            </p:cNvSpPr>
            <p:nvPr/>
          </p:nvSpPr>
          <p:spPr bwMode="auto">
            <a:xfrm>
              <a:off x="1368" y="564"/>
              <a:ext cx="56" cy="5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426" name="Line 36"/>
            <p:cNvSpPr>
              <a:spLocks noChangeShapeType="1"/>
            </p:cNvSpPr>
            <p:nvPr/>
          </p:nvSpPr>
          <p:spPr bwMode="auto">
            <a:xfrm>
              <a:off x="1424" y="592"/>
              <a:ext cx="2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327" name="Line 37"/>
          <p:cNvSpPr>
            <a:spLocks noChangeShapeType="1"/>
          </p:cNvSpPr>
          <p:nvPr/>
        </p:nvSpPr>
        <p:spPr bwMode="auto">
          <a:xfrm>
            <a:off x="3181350" y="427038"/>
            <a:ext cx="746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28" name="Line 38"/>
          <p:cNvSpPr>
            <a:spLocks noChangeShapeType="1"/>
          </p:cNvSpPr>
          <p:nvPr/>
        </p:nvSpPr>
        <p:spPr bwMode="auto">
          <a:xfrm>
            <a:off x="3173413" y="1320800"/>
            <a:ext cx="746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29" name="Line 39"/>
          <p:cNvSpPr>
            <a:spLocks noChangeShapeType="1"/>
          </p:cNvSpPr>
          <p:nvPr/>
        </p:nvSpPr>
        <p:spPr bwMode="auto">
          <a:xfrm>
            <a:off x="3587750" y="419100"/>
            <a:ext cx="0" cy="363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30" name="Freeform 40"/>
          <p:cNvSpPr>
            <a:spLocks/>
          </p:cNvSpPr>
          <p:nvPr/>
        </p:nvSpPr>
        <p:spPr bwMode="auto">
          <a:xfrm>
            <a:off x="3587750" y="869950"/>
            <a:ext cx="1588" cy="444500"/>
          </a:xfrm>
          <a:custGeom>
            <a:avLst/>
            <a:gdLst>
              <a:gd name="T0" fmla="*/ 1588 w 1"/>
              <a:gd name="T1" fmla="*/ 444500 h 225"/>
              <a:gd name="T2" fmla="*/ 0 w 1"/>
              <a:gd name="T3" fmla="*/ 0 h 225"/>
              <a:gd name="T4" fmla="*/ 0 60000 65536"/>
              <a:gd name="T5" fmla="*/ 0 60000 65536"/>
              <a:gd name="T6" fmla="*/ 0 w 1"/>
              <a:gd name="T7" fmla="*/ 0 h 225"/>
              <a:gd name="T8" fmla="*/ 1 w 1"/>
              <a:gd name="T9" fmla="*/ 225 h 2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225">
                <a:moveTo>
                  <a:pt x="1" y="225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oval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31" name="Freeform 41"/>
          <p:cNvSpPr>
            <a:spLocks/>
          </p:cNvSpPr>
          <p:nvPr/>
        </p:nvSpPr>
        <p:spPr bwMode="auto">
          <a:xfrm>
            <a:off x="3462338" y="782638"/>
            <a:ext cx="258762" cy="1587"/>
          </a:xfrm>
          <a:custGeom>
            <a:avLst/>
            <a:gdLst>
              <a:gd name="T0" fmla="*/ 0 w 140"/>
              <a:gd name="T1" fmla="*/ 0 h 1"/>
              <a:gd name="T2" fmla="*/ 258762 w 140"/>
              <a:gd name="T3" fmla="*/ 0 h 1"/>
              <a:gd name="T4" fmla="*/ 0 60000 65536"/>
              <a:gd name="T5" fmla="*/ 0 60000 65536"/>
              <a:gd name="T6" fmla="*/ 0 w 140"/>
              <a:gd name="T7" fmla="*/ 0 h 1"/>
              <a:gd name="T8" fmla="*/ 140 w 14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" h="1">
                <a:moveTo>
                  <a:pt x="0" y="0"/>
                </a:moveTo>
                <a:lnTo>
                  <a:pt x="14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32" name="Freeform 42"/>
          <p:cNvSpPr>
            <a:spLocks/>
          </p:cNvSpPr>
          <p:nvPr/>
        </p:nvSpPr>
        <p:spPr bwMode="auto">
          <a:xfrm>
            <a:off x="3462338" y="844550"/>
            <a:ext cx="228600" cy="41275"/>
          </a:xfrm>
          <a:custGeom>
            <a:avLst/>
            <a:gdLst>
              <a:gd name="T0" fmla="*/ 0 w 124"/>
              <a:gd name="T1" fmla="*/ 41275 h 21"/>
              <a:gd name="T2" fmla="*/ 58994 w 124"/>
              <a:gd name="T3" fmla="*/ 17689 h 21"/>
              <a:gd name="T4" fmla="*/ 154858 w 124"/>
              <a:gd name="T5" fmla="*/ 1965 h 21"/>
              <a:gd name="T6" fmla="*/ 228600 w 124"/>
              <a:gd name="T7" fmla="*/ 33413 h 21"/>
              <a:gd name="T8" fmla="*/ 0 60000 65536"/>
              <a:gd name="T9" fmla="*/ 0 60000 65536"/>
              <a:gd name="T10" fmla="*/ 0 60000 65536"/>
              <a:gd name="T11" fmla="*/ 0 60000 65536"/>
              <a:gd name="T12" fmla="*/ 0 w 124"/>
              <a:gd name="T13" fmla="*/ 0 h 21"/>
              <a:gd name="T14" fmla="*/ 124 w 124"/>
              <a:gd name="T15" fmla="*/ 21 h 2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4" h="21">
                <a:moveTo>
                  <a:pt x="0" y="21"/>
                </a:moveTo>
                <a:cubicBezTo>
                  <a:pt x="9" y="16"/>
                  <a:pt x="18" y="12"/>
                  <a:pt x="32" y="9"/>
                </a:cubicBezTo>
                <a:cubicBezTo>
                  <a:pt x="46" y="6"/>
                  <a:pt x="69" y="0"/>
                  <a:pt x="84" y="1"/>
                </a:cubicBezTo>
                <a:cubicBezTo>
                  <a:pt x="99" y="2"/>
                  <a:pt x="111" y="9"/>
                  <a:pt x="124" y="1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33" name="Line 43"/>
          <p:cNvSpPr>
            <a:spLocks noChangeShapeType="1"/>
          </p:cNvSpPr>
          <p:nvPr/>
        </p:nvSpPr>
        <p:spPr bwMode="auto">
          <a:xfrm>
            <a:off x="5154613" y="434975"/>
            <a:ext cx="2549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34" name="Line 44"/>
          <p:cNvSpPr>
            <a:spLocks noChangeShapeType="1"/>
          </p:cNvSpPr>
          <p:nvPr/>
        </p:nvSpPr>
        <p:spPr bwMode="auto">
          <a:xfrm>
            <a:off x="5160963" y="885825"/>
            <a:ext cx="2143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35" name="Freeform 45"/>
          <p:cNvSpPr>
            <a:spLocks/>
          </p:cNvSpPr>
          <p:nvPr/>
        </p:nvSpPr>
        <p:spPr bwMode="auto">
          <a:xfrm>
            <a:off x="5641975" y="885825"/>
            <a:ext cx="1906588" cy="1588"/>
          </a:xfrm>
          <a:custGeom>
            <a:avLst/>
            <a:gdLst>
              <a:gd name="T0" fmla="*/ 0 w 1032"/>
              <a:gd name="T1" fmla="*/ 0 h 1"/>
              <a:gd name="T2" fmla="*/ 1906588 w 1032"/>
              <a:gd name="T3" fmla="*/ 0 h 1"/>
              <a:gd name="T4" fmla="*/ 0 60000 65536"/>
              <a:gd name="T5" fmla="*/ 0 60000 65536"/>
              <a:gd name="T6" fmla="*/ 0 w 1032"/>
              <a:gd name="T7" fmla="*/ 0 h 1"/>
              <a:gd name="T8" fmla="*/ 1032 w 103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32" h="1">
                <a:moveTo>
                  <a:pt x="0" y="0"/>
                </a:moveTo>
                <a:lnTo>
                  <a:pt x="1032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36" name="Arc 46"/>
          <p:cNvSpPr>
            <a:spLocks/>
          </p:cNvSpPr>
          <p:nvPr/>
        </p:nvSpPr>
        <p:spPr bwMode="auto">
          <a:xfrm rot="-5531239">
            <a:off x="5422106" y="685007"/>
            <a:ext cx="160337" cy="254000"/>
          </a:xfrm>
          <a:custGeom>
            <a:avLst/>
            <a:gdLst>
              <a:gd name="T0" fmla="*/ 99573 w 23793"/>
              <a:gd name="T1" fmla="*/ 0 h 43200"/>
              <a:gd name="T2" fmla="*/ 0 w 23793"/>
              <a:gd name="T3" fmla="*/ 1495049 h 43200"/>
              <a:gd name="T4" fmla="*/ 99573 w 23793"/>
              <a:gd name="T5" fmla="*/ 749470 h 43200"/>
              <a:gd name="T6" fmla="*/ 0 60000 65536"/>
              <a:gd name="T7" fmla="*/ 0 60000 65536"/>
              <a:gd name="T8" fmla="*/ 0 60000 65536"/>
              <a:gd name="T9" fmla="*/ 0 w 23793"/>
              <a:gd name="T10" fmla="*/ 0 h 43200"/>
              <a:gd name="T11" fmla="*/ 23793 w 23793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793" h="43200" fill="none" extrusionOk="0">
                <a:moveTo>
                  <a:pt x="2192" y="0"/>
                </a:moveTo>
                <a:cubicBezTo>
                  <a:pt x="14122" y="0"/>
                  <a:pt x="23793" y="9670"/>
                  <a:pt x="23793" y="21600"/>
                </a:cubicBezTo>
                <a:cubicBezTo>
                  <a:pt x="23793" y="33529"/>
                  <a:pt x="14122" y="43200"/>
                  <a:pt x="2193" y="43200"/>
                </a:cubicBezTo>
                <a:cubicBezTo>
                  <a:pt x="1460" y="43200"/>
                  <a:pt x="728" y="43162"/>
                  <a:pt x="-1" y="43088"/>
                </a:cubicBezTo>
              </a:path>
              <a:path w="23793" h="43200" stroke="0" extrusionOk="0">
                <a:moveTo>
                  <a:pt x="2192" y="0"/>
                </a:moveTo>
                <a:cubicBezTo>
                  <a:pt x="14122" y="0"/>
                  <a:pt x="23793" y="9670"/>
                  <a:pt x="23793" y="21600"/>
                </a:cubicBezTo>
                <a:cubicBezTo>
                  <a:pt x="23793" y="33529"/>
                  <a:pt x="14122" y="43200"/>
                  <a:pt x="2193" y="43200"/>
                </a:cubicBezTo>
                <a:cubicBezTo>
                  <a:pt x="1460" y="43200"/>
                  <a:pt x="728" y="43162"/>
                  <a:pt x="-1" y="43088"/>
                </a:cubicBezTo>
                <a:lnTo>
                  <a:pt x="2193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37" name="Arc 47"/>
          <p:cNvSpPr>
            <a:spLocks/>
          </p:cNvSpPr>
          <p:nvPr/>
        </p:nvSpPr>
        <p:spPr bwMode="auto">
          <a:xfrm rot="-5531239">
            <a:off x="5852319" y="1139032"/>
            <a:ext cx="160337" cy="254000"/>
          </a:xfrm>
          <a:custGeom>
            <a:avLst/>
            <a:gdLst>
              <a:gd name="T0" fmla="*/ 99573 w 23793"/>
              <a:gd name="T1" fmla="*/ 0 h 43200"/>
              <a:gd name="T2" fmla="*/ 0 w 23793"/>
              <a:gd name="T3" fmla="*/ 1495049 h 43200"/>
              <a:gd name="T4" fmla="*/ 99573 w 23793"/>
              <a:gd name="T5" fmla="*/ 749470 h 43200"/>
              <a:gd name="T6" fmla="*/ 0 60000 65536"/>
              <a:gd name="T7" fmla="*/ 0 60000 65536"/>
              <a:gd name="T8" fmla="*/ 0 60000 65536"/>
              <a:gd name="T9" fmla="*/ 0 w 23793"/>
              <a:gd name="T10" fmla="*/ 0 h 43200"/>
              <a:gd name="T11" fmla="*/ 23793 w 23793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793" h="43200" fill="none" extrusionOk="0">
                <a:moveTo>
                  <a:pt x="2192" y="0"/>
                </a:moveTo>
                <a:cubicBezTo>
                  <a:pt x="14122" y="0"/>
                  <a:pt x="23793" y="9670"/>
                  <a:pt x="23793" y="21600"/>
                </a:cubicBezTo>
                <a:cubicBezTo>
                  <a:pt x="23793" y="33529"/>
                  <a:pt x="14122" y="43200"/>
                  <a:pt x="2193" y="43200"/>
                </a:cubicBezTo>
                <a:cubicBezTo>
                  <a:pt x="1460" y="43200"/>
                  <a:pt x="728" y="43162"/>
                  <a:pt x="-1" y="43088"/>
                </a:cubicBezTo>
              </a:path>
              <a:path w="23793" h="43200" stroke="0" extrusionOk="0">
                <a:moveTo>
                  <a:pt x="2192" y="0"/>
                </a:moveTo>
                <a:cubicBezTo>
                  <a:pt x="14122" y="0"/>
                  <a:pt x="23793" y="9670"/>
                  <a:pt x="23793" y="21600"/>
                </a:cubicBezTo>
                <a:cubicBezTo>
                  <a:pt x="23793" y="33529"/>
                  <a:pt x="14122" y="43200"/>
                  <a:pt x="2193" y="43200"/>
                </a:cubicBezTo>
                <a:cubicBezTo>
                  <a:pt x="1460" y="43200"/>
                  <a:pt x="728" y="43162"/>
                  <a:pt x="-1" y="43088"/>
                </a:cubicBezTo>
                <a:lnTo>
                  <a:pt x="2193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38" name="Line 48"/>
          <p:cNvSpPr>
            <a:spLocks noChangeShapeType="1"/>
          </p:cNvSpPr>
          <p:nvPr/>
        </p:nvSpPr>
        <p:spPr bwMode="auto">
          <a:xfrm>
            <a:off x="5154613" y="1336675"/>
            <a:ext cx="63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39" name="Freeform 49"/>
          <p:cNvSpPr>
            <a:spLocks/>
          </p:cNvSpPr>
          <p:nvPr/>
        </p:nvSpPr>
        <p:spPr bwMode="auto">
          <a:xfrm>
            <a:off x="6072188" y="1344613"/>
            <a:ext cx="1646237" cy="1587"/>
          </a:xfrm>
          <a:custGeom>
            <a:avLst/>
            <a:gdLst>
              <a:gd name="T0" fmla="*/ 0 w 891"/>
              <a:gd name="T1" fmla="*/ 1587 h 1"/>
              <a:gd name="T2" fmla="*/ 1646237 w 891"/>
              <a:gd name="T3" fmla="*/ 0 h 1"/>
              <a:gd name="T4" fmla="*/ 0 60000 65536"/>
              <a:gd name="T5" fmla="*/ 0 60000 65536"/>
              <a:gd name="T6" fmla="*/ 0 w 891"/>
              <a:gd name="T7" fmla="*/ 0 h 1"/>
              <a:gd name="T8" fmla="*/ 891 w 891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91" h="1">
                <a:moveTo>
                  <a:pt x="0" y="1"/>
                </a:moveTo>
                <a:lnTo>
                  <a:pt x="891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40" name="Line 50"/>
          <p:cNvSpPr>
            <a:spLocks noChangeShapeType="1"/>
          </p:cNvSpPr>
          <p:nvPr/>
        </p:nvSpPr>
        <p:spPr bwMode="auto">
          <a:xfrm>
            <a:off x="5500688" y="901700"/>
            <a:ext cx="0" cy="1012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41" name="Freeform 51"/>
          <p:cNvSpPr>
            <a:spLocks/>
          </p:cNvSpPr>
          <p:nvPr/>
        </p:nvSpPr>
        <p:spPr bwMode="auto">
          <a:xfrm>
            <a:off x="5922963" y="1328738"/>
            <a:ext cx="6350" cy="601662"/>
          </a:xfrm>
          <a:custGeom>
            <a:avLst/>
            <a:gdLst>
              <a:gd name="T0" fmla="*/ 0 w 4"/>
              <a:gd name="T1" fmla="*/ 0 h 304"/>
              <a:gd name="T2" fmla="*/ 6350 w 4"/>
              <a:gd name="T3" fmla="*/ 601662 h 304"/>
              <a:gd name="T4" fmla="*/ 0 60000 65536"/>
              <a:gd name="T5" fmla="*/ 0 60000 65536"/>
              <a:gd name="T6" fmla="*/ 0 w 4"/>
              <a:gd name="T7" fmla="*/ 0 h 304"/>
              <a:gd name="T8" fmla="*/ 4 w 4"/>
              <a:gd name="T9" fmla="*/ 304 h 3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04">
                <a:moveTo>
                  <a:pt x="0" y="0"/>
                </a:moveTo>
                <a:lnTo>
                  <a:pt x="4" y="30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oval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42" name="Freeform 52"/>
          <p:cNvSpPr>
            <a:spLocks/>
          </p:cNvSpPr>
          <p:nvPr/>
        </p:nvSpPr>
        <p:spPr bwMode="auto">
          <a:xfrm>
            <a:off x="7400925" y="592138"/>
            <a:ext cx="80963" cy="158750"/>
          </a:xfrm>
          <a:custGeom>
            <a:avLst/>
            <a:gdLst>
              <a:gd name="T0" fmla="*/ 80963 w 44"/>
              <a:gd name="T1" fmla="*/ 0 h 80"/>
              <a:gd name="T2" fmla="*/ 7360 w 44"/>
              <a:gd name="T3" fmla="*/ 0 h 80"/>
              <a:gd name="T4" fmla="*/ 0 w 44"/>
              <a:gd name="T5" fmla="*/ 150813 h 80"/>
              <a:gd name="T6" fmla="*/ 73603 w 44"/>
              <a:gd name="T7" fmla="*/ 158750 h 80"/>
              <a:gd name="T8" fmla="*/ 0 60000 65536"/>
              <a:gd name="T9" fmla="*/ 0 60000 65536"/>
              <a:gd name="T10" fmla="*/ 0 60000 65536"/>
              <a:gd name="T11" fmla="*/ 0 60000 65536"/>
              <a:gd name="T12" fmla="*/ 0 w 44"/>
              <a:gd name="T13" fmla="*/ 0 h 80"/>
              <a:gd name="T14" fmla="*/ 44 w 44"/>
              <a:gd name="T15" fmla="*/ 80 h 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4" h="80">
                <a:moveTo>
                  <a:pt x="44" y="0"/>
                </a:moveTo>
                <a:lnTo>
                  <a:pt x="4" y="0"/>
                </a:lnTo>
                <a:lnTo>
                  <a:pt x="0" y="76"/>
                </a:lnTo>
                <a:lnTo>
                  <a:pt x="40" y="8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43" name="Freeform 53"/>
          <p:cNvSpPr>
            <a:spLocks/>
          </p:cNvSpPr>
          <p:nvPr/>
        </p:nvSpPr>
        <p:spPr bwMode="auto">
          <a:xfrm>
            <a:off x="7388225" y="1030288"/>
            <a:ext cx="85725" cy="150812"/>
          </a:xfrm>
          <a:custGeom>
            <a:avLst/>
            <a:gdLst>
              <a:gd name="T0" fmla="*/ 80253 w 47"/>
              <a:gd name="T1" fmla="*/ 0 h 76"/>
              <a:gd name="T2" fmla="*/ 7296 w 47"/>
              <a:gd name="T3" fmla="*/ 0 h 76"/>
              <a:gd name="T4" fmla="*/ 0 w 47"/>
              <a:gd name="T5" fmla="*/ 150812 h 76"/>
              <a:gd name="T6" fmla="*/ 85725 w 47"/>
              <a:gd name="T7" fmla="*/ 148828 h 76"/>
              <a:gd name="T8" fmla="*/ 0 60000 65536"/>
              <a:gd name="T9" fmla="*/ 0 60000 65536"/>
              <a:gd name="T10" fmla="*/ 0 60000 65536"/>
              <a:gd name="T11" fmla="*/ 0 60000 65536"/>
              <a:gd name="T12" fmla="*/ 0 w 47"/>
              <a:gd name="T13" fmla="*/ 0 h 76"/>
              <a:gd name="T14" fmla="*/ 47 w 47"/>
              <a:gd name="T15" fmla="*/ 76 h 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7" h="76">
                <a:moveTo>
                  <a:pt x="44" y="0"/>
                </a:moveTo>
                <a:lnTo>
                  <a:pt x="4" y="0"/>
                </a:lnTo>
                <a:lnTo>
                  <a:pt x="0" y="76"/>
                </a:lnTo>
                <a:lnTo>
                  <a:pt x="47" y="7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44" name="Freeform 54"/>
          <p:cNvSpPr>
            <a:spLocks/>
          </p:cNvSpPr>
          <p:nvPr/>
        </p:nvSpPr>
        <p:spPr bwMode="auto">
          <a:xfrm>
            <a:off x="6846888" y="671513"/>
            <a:ext cx="546100" cy="1243012"/>
          </a:xfrm>
          <a:custGeom>
            <a:avLst/>
            <a:gdLst>
              <a:gd name="T0" fmla="*/ 546100 w 296"/>
              <a:gd name="T1" fmla="*/ 0 h 628"/>
              <a:gd name="T2" fmla="*/ 0 w 296"/>
              <a:gd name="T3" fmla="*/ 0 h 628"/>
              <a:gd name="T4" fmla="*/ 0 w 296"/>
              <a:gd name="T5" fmla="*/ 1243012 h 628"/>
              <a:gd name="T6" fmla="*/ 0 60000 65536"/>
              <a:gd name="T7" fmla="*/ 0 60000 65536"/>
              <a:gd name="T8" fmla="*/ 0 60000 65536"/>
              <a:gd name="T9" fmla="*/ 0 w 296"/>
              <a:gd name="T10" fmla="*/ 0 h 628"/>
              <a:gd name="T11" fmla="*/ 296 w 296"/>
              <a:gd name="T12" fmla="*/ 628 h 6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" h="628">
                <a:moveTo>
                  <a:pt x="296" y="0"/>
                </a:moveTo>
                <a:lnTo>
                  <a:pt x="0" y="0"/>
                </a:lnTo>
                <a:lnTo>
                  <a:pt x="0" y="62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45" name="Freeform 55"/>
          <p:cNvSpPr>
            <a:spLocks/>
          </p:cNvSpPr>
          <p:nvPr/>
        </p:nvSpPr>
        <p:spPr bwMode="auto">
          <a:xfrm>
            <a:off x="7289800" y="1109663"/>
            <a:ext cx="90488" cy="828675"/>
          </a:xfrm>
          <a:custGeom>
            <a:avLst/>
            <a:gdLst>
              <a:gd name="T0" fmla="*/ 90488 w 49"/>
              <a:gd name="T1" fmla="*/ 0 h 419"/>
              <a:gd name="T2" fmla="*/ 1847 w 49"/>
              <a:gd name="T3" fmla="*/ 0 h 419"/>
              <a:gd name="T4" fmla="*/ 0 w 49"/>
              <a:gd name="T5" fmla="*/ 828675 h 419"/>
              <a:gd name="T6" fmla="*/ 0 60000 65536"/>
              <a:gd name="T7" fmla="*/ 0 60000 65536"/>
              <a:gd name="T8" fmla="*/ 0 60000 65536"/>
              <a:gd name="T9" fmla="*/ 0 w 49"/>
              <a:gd name="T10" fmla="*/ 0 h 419"/>
              <a:gd name="T11" fmla="*/ 49 w 49"/>
              <a:gd name="T12" fmla="*/ 419 h 4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9" h="419">
                <a:moveTo>
                  <a:pt x="49" y="0"/>
                </a:moveTo>
                <a:lnTo>
                  <a:pt x="1" y="0"/>
                </a:lnTo>
                <a:lnTo>
                  <a:pt x="0" y="419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46" name="Text Box 56"/>
          <p:cNvSpPr txBox="1">
            <a:spLocks noChangeArrowheads="1"/>
          </p:cNvSpPr>
          <p:nvPr/>
        </p:nvSpPr>
        <p:spPr bwMode="auto">
          <a:xfrm>
            <a:off x="3857625" y="1851025"/>
            <a:ext cx="133667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600" b="1"/>
              <a:t>Logika za upravlajnje paljenjem</a:t>
            </a:r>
          </a:p>
        </p:txBody>
      </p:sp>
      <p:sp>
        <p:nvSpPr>
          <p:cNvPr id="12347" name="Text Box 57"/>
          <p:cNvSpPr txBox="1">
            <a:spLocks noChangeArrowheads="1"/>
          </p:cNvSpPr>
          <p:nvPr/>
        </p:nvSpPr>
        <p:spPr bwMode="auto">
          <a:xfrm>
            <a:off x="5486400" y="2057400"/>
            <a:ext cx="450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sz="2400" b="1"/>
              <a:t>T</a:t>
            </a:r>
            <a:endParaRPr lang="en-US" altLang="en-US" sz="2400" b="1"/>
          </a:p>
        </p:txBody>
      </p:sp>
      <p:sp>
        <p:nvSpPr>
          <p:cNvPr id="12348" name="Text Box 58"/>
          <p:cNvSpPr txBox="1">
            <a:spLocks noChangeArrowheads="1"/>
          </p:cNvSpPr>
          <p:nvPr/>
        </p:nvSpPr>
        <p:spPr bwMode="auto">
          <a:xfrm>
            <a:off x="6832600" y="2058988"/>
            <a:ext cx="450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sz="2400" b="1"/>
              <a:t>T</a:t>
            </a:r>
            <a:endParaRPr lang="en-US" altLang="en-US" sz="2400" b="1"/>
          </a:p>
        </p:txBody>
      </p:sp>
      <p:sp>
        <p:nvSpPr>
          <p:cNvPr id="12349" name="Line 59"/>
          <p:cNvSpPr>
            <a:spLocks noChangeShapeType="1"/>
          </p:cNvSpPr>
          <p:nvPr/>
        </p:nvSpPr>
        <p:spPr bwMode="auto">
          <a:xfrm flipV="1">
            <a:off x="4525963" y="1463675"/>
            <a:ext cx="14287" cy="466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50" name="Freeform 60"/>
          <p:cNvSpPr>
            <a:spLocks/>
          </p:cNvSpPr>
          <p:nvPr/>
        </p:nvSpPr>
        <p:spPr bwMode="auto">
          <a:xfrm>
            <a:off x="5478463" y="2611438"/>
            <a:ext cx="3175" cy="957262"/>
          </a:xfrm>
          <a:custGeom>
            <a:avLst/>
            <a:gdLst>
              <a:gd name="T0" fmla="*/ 0 w 1"/>
              <a:gd name="T1" fmla="*/ 0 h 484"/>
              <a:gd name="T2" fmla="*/ 0 w 1"/>
              <a:gd name="T3" fmla="*/ 957262 h 484"/>
              <a:gd name="T4" fmla="*/ 0 60000 65536"/>
              <a:gd name="T5" fmla="*/ 0 60000 65536"/>
              <a:gd name="T6" fmla="*/ 0 w 1"/>
              <a:gd name="T7" fmla="*/ 0 h 484"/>
              <a:gd name="T8" fmla="*/ 1 w 1"/>
              <a:gd name="T9" fmla="*/ 484 h 48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484">
                <a:moveTo>
                  <a:pt x="0" y="0"/>
                </a:moveTo>
                <a:lnTo>
                  <a:pt x="0" y="48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51" name="Line 61"/>
          <p:cNvSpPr>
            <a:spLocks noChangeShapeType="1"/>
          </p:cNvSpPr>
          <p:nvPr/>
        </p:nvSpPr>
        <p:spPr bwMode="auto">
          <a:xfrm>
            <a:off x="5900738" y="2611438"/>
            <a:ext cx="0" cy="1449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52" name="Freeform 62"/>
          <p:cNvSpPr>
            <a:spLocks/>
          </p:cNvSpPr>
          <p:nvPr/>
        </p:nvSpPr>
        <p:spPr bwMode="auto">
          <a:xfrm>
            <a:off x="6816725" y="2619375"/>
            <a:ext cx="1588" cy="395288"/>
          </a:xfrm>
          <a:custGeom>
            <a:avLst/>
            <a:gdLst>
              <a:gd name="T0" fmla="*/ 0 w 1"/>
              <a:gd name="T1" fmla="*/ 0 h 200"/>
              <a:gd name="T2" fmla="*/ 0 w 1"/>
              <a:gd name="T3" fmla="*/ 395288 h 200"/>
              <a:gd name="T4" fmla="*/ 0 60000 65536"/>
              <a:gd name="T5" fmla="*/ 0 60000 65536"/>
              <a:gd name="T6" fmla="*/ 0 w 1"/>
              <a:gd name="T7" fmla="*/ 0 h 200"/>
              <a:gd name="T8" fmla="*/ 1 w 1"/>
              <a:gd name="T9" fmla="*/ 200 h 2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200">
                <a:moveTo>
                  <a:pt x="0" y="0"/>
                </a:moveTo>
                <a:lnTo>
                  <a:pt x="0" y="20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53" name="Freeform 63"/>
          <p:cNvSpPr>
            <a:spLocks/>
          </p:cNvSpPr>
          <p:nvPr/>
        </p:nvSpPr>
        <p:spPr bwMode="auto">
          <a:xfrm>
            <a:off x="7267575" y="2627313"/>
            <a:ext cx="7938" cy="815975"/>
          </a:xfrm>
          <a:custGeom>
            <a:avLst/>
            <a:gdLst>
              <a:gd name="T0" fmla="*/ 0 w 4"/>
              <a:gd name="T1" fmla="*/ 0 h 412"/>
              <a:gd name="T2" fmla="*/ 7938 w 4"/>
              <a:gd name="T3" fmla="*/ 815975 h 412"/>
              <a:gd name="T4" fmla="*/ 0 60000 65536"/>
              <a:gd name="T5" fmla="*/ 0 60000 65536"/>
              <a:gd name="T6" fmla="*/ 0 w 4"/>
              <a:gd name="T7" fmla="*/ 0 h 412"/>
              <a:gd name="T8" fmla="*/ 4 w 4"/>
              <a:gd name="T9" fmla="*/ 412 h 4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412">
                <a:moveTo>
                  <a:pt x="0" y="0"/>
                </a:moveTo>
                <a:lnTo>
                  <a:pt x="4" y="41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54" name="Line 64"/>
          <p:cNvSpPr>
            <a:spLocks noChangeShapeType="1"/>
          </p:cNvSpPr>
          <p:nvPr/>
        </p:nvSpPr>
        <p:spPr bwMode="auto">
          <a:xfrm>
            <a:off x="7267575" y="3703638"/>
            <a:ext cx="0" cy="388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55" name="Line 65"/>
          <p:cNvSpPr>
            <a:spLocks noChangeShapeType="1"/>
          </p:cNvSpPr>
          <p:nvPr/>
        </p:nvSpPr>
        <p:spPr bwMode="auto">
          <a:xfrm flipH="1">
            <a:off x="6804025" y="3262313"/>
            <a:ext cx="14288" cy="831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56" name="Freeform 66"/>
          <p:cNvSpPr>
            <a:spLocks/>
          </p:cNvSpPr>
          <p:nvPr/>
        </p:nvSpPr>
        <p:spPr bwMode="auto">
          <a:xfrm>
            <a:off x="7253288" y="4457700"/>
            <a:ext cx="1587" cy="592138"/>
          </a:xfrm>
          <a:custGeom>
            <a:avLst/>
            <a:gdLst>
              <a:gd name="T0" fmla="*/ 1587 w 1"/>
              <a:gd name="T1" fmla="*/ 0 h 299"/>
              <a:gd name="T2" fmla="*/ 0 w 1"/>
              <a:gd name="T3" fmla="*/ 592138 h 299"/>
              <a:gd name="T4" fmla="*/ 0 60000 65536"/>
              <a:gd name="T5" fmla="*/ 0 60000 65536"/>
              <a:gd name="T6" fmla="*/ 0 w 1"/>
              <a:gd name="T7" fmla="*/ 0 h 299"/>
              <a:gd name="T8" fmla="*/ 1 w 1"/>
              <a:gd name="T9" fmla="*/ 299 h 29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299">
                <a:moveTo>
                  <a:pt x="1" y="0"/>
                </a:moveTo>
                <a:lnTo>
                  <a:pt x="0" y="299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57" name="Freeform 67"/>
          <p:cNvSpPr>
            <a:spLocks/>
          </p:cNvSpPr>
          <p:nvPr/>
        </p:nvSpPr>
        <p:spPr bwMode="auto">
          <a:xfrm>
            <a:off x="6811963" y="4451350"/>
            <a:ext cx="1587" cy="592138"/>
          </a:xfrm>
          <a:custGeom>
            <a:avLst/>
            <a:gdLst>
              <a:gd name="T0" fmla="*/ 1587 w 1"/>
              <a:gd name="T1" fmla="*/ 0 h 299"/>
              <a:gd name="T2" fmla="*/ 0 w 1"/>
              <a:gd name="T3" fmla="*/ 592138 h 299"/>
              <a:gd name="T4" fmla="*/ 0 60000 65536"/>
              <a:gd name="T5" fmla="*/ 0 60000 65536"/>
              <a:gd name="T6" fmla="*/ 0 w 1"/>
              <a:gd name="T7" fmla="*/ 0 h 299"/>
              <a:gd name="T8" fmla="*/ 1 w 1"/>
              <a:gd name="T9" fmla="*/ 299 h 29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299">
                <a:moveTo>
                  <a:pt x="1" y="0"/>
                </a:moveTo>
                <a:lnTo>
                  <a:pt x="0" y="299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58" name="Freeform 68"/>
          <p:cNvSpPr>
            <a:spLocks/>
          </p:cNvSpPr>
          <p:nvPr/>
        </p:nvSpPr>
        <p:spPr bwMode="auto">
          <a:xfrm>
            <a:off x="5886450" y="4448175"/>
            <a:ext cx="1366838" cy="246063"/>
          </a:xfrm>
          <a:custGeom>
            <a:avLst/>
            <a:gdLst>
              <a:gd name="T0" fmla="*/ 1366838 w 740"/>
              <a:gd name="T1" fmla="*/ 246063 h 124"/>
              <a:gd name="T2" fmla="*/ 0 w 740"/>
              <a:gd name="T3" fmla="*/ 246063 h 124"/>
              <a:gd name="T4" fmla="*/ 7388 w 740"/>
              <a:gd name="T5" fmla="*/ 0 h 124"/>
              <a:gd name="T6" fmla="*/ 0 60000 65536"/>
              <a:gd name="T7" fmla="*/ 0 60000 65536"/>
              <a:gd name="T8" fmla="*/ 0 60000 65536"/>
              <a:gd name="T9" fmla="*/ 0 w 740"/>
              <a:gd name="T10" fmla="*/ 0 h 124"/>
              <a:gd name="T11" fmla="*/ 740 w 740"/>
              <a:gd name="T12" fmla="*/ 124 h 1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40" h="124">
                <a:moveTo>
                  <a:pt x="740" y="124"/>
                </a:moveTo>
                <a:lnTo>
                  <a:pt x="0" y="124"/>
                </a:lnTo>
                <a:lnTo>
                  <a:pt x="4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oval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59" name="Freeform 69"/>
          <p:cNvSpPr>
            <a:spLocks/>
          </p:cNvSpPr>
          <p:nvPr/>
        </p:nvSpPr>
        <p:spPr bwMode="auto">
          <a:xfrm>
            <a:off x="4748213" y="3775075"/>
            <a:ext cx="2060575" cy="1028700"/>
          </a:xfrm>
          <a:custGeom>
            <a:avLst/>
            <a:gdLst>
              <a:gd name="T0" fmla="*/ 2060575 w 1116"/>
              <a:gd name="T1" fmla="*/ 1028700 h 520"/>
              <a:gd name="T2" fmla="*/ 0 w 1116"/>
              <a:gd name="T3" fmla="*/ 1028700 h 520"/>
              <a:gd name="T4" fmla="*/ 7386 w 1116"/>
              <a:gd name="T5" fmla="*/ 0 h 520"/>
              <a:gd name="T6" fmla="*/ 0 60000 65536"/>
              <a:gd name="T7" fmla="*/ 0 60000 65536"/>
              <a:gd name="T8" fmla="*/ 0 60000 65536"/>
              <a:gd name="T9" fmla="*/ 0 w 1116"/>
              <a:gd name="T10" fmla="*/ 0 h 520"/>
              <a:gd name="T11" fmla="*/ 1116 w 1116"/>
              <a:gd name="T12" fmla="*/ 520 h 5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16" h="520">
                <a:moveTo>
                  <a:pt x="1116" y="520"/>
                </a:moveTo>
                <a:lnTo>
                  <a:pt x="0" y="520"/>
                </a:lnTo>
                <a:lnTo>
                  <a:pt x="4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oval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60" name="Rectangle 70"/>
          <p:cNvSpPr>
            <a:spLocks noChangeArrowheads="1"/>
          </p:cNvSpPr>
          <p:nvPr/>
        </p:nvSpPr>
        <p:spPr bwMode="auto">
          <a:xfrm>
            <a:off x="6632575" y="4092575"/>
            <a:ext cx="339725" cy="355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61" name="Oval 71"/>
          <p:cNvSpPr>
            <a:spLocks noChangeArrowheads="1"/>
          </p:cNvSpPr>
          <p:nvPr/>
        </p:nvSpPr>
        <p:spPr bwMode="auto">
          <a:xfrm>
            <a:off x="6705600" y="3022600"/>
            <a:ext cx="222250" cy="2381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62" name="Oval 72"/>
          <p:cNvSpPr>
            <a:spLocks noChangeArrowheads="1"/>
          </p:cNvSpPr>
          <p:nvPr/>
        </p:nvSpPr>
        <p:spPr bwMode="auto">
          <a:xfrm>
            <a:off x="7151688" y="3452813"/>
            <a:ext cx="220662" cy="2365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63" name="Oval 73"/>
          <p:cNvSpPr>
            <a:spLocks noChangeArrowheads="1"/>
          </p:cNvSpPr>
          <p:nvPr/>
        </p:nvSpPr>
        <p:spPr bwMode="auto">
          <a:xfrm>
            <a:off x="5392738" y="5035550"/>
            <a:ext cx="220662" cy="2381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64" name="Line 74"/>
          <p:cNvSpPr>
            <a:spLocks noChangeShapeType="1"/>
          </p:cNvSpPr>
          <p:nvPr/>
        </p:nvSpPr>
        <p:spPr bwMode="auto">
          <a:xfrm>
            <a:off x="5627688" y="5160963"/>
            <a:ext cx="796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65" name="Freeform 75"/>
          <p:cNvSpPr>
            <a:spLocks/>
          </p:cNvSpPr>
          <p:nvPr/>
        </p:nvSpPr>
        <p:spPr bwMode="auto">
          <a:xfrm>
            <a:off x="4392613" y="5929313"/>
            <a:ext cx="2012950" cy="1587"/>
          </a:xfrm>
          <a:custGeom>
            <a:avLst/>
            <a:gdLst>
              <a:gd name="T0" fmla="*/ 0 w 1089"/>
              <a:gd name="T1" fmla="*/ 0 h 1"/>
              <a:gd name="T2" fmla="*/ 2012950 w 1089"/>
              <a:gd name="T3" fmla="*/ 1587 h 1"/>
              <a:gd name="T4" fmla="*/ 0 60000 65536"/>
              <a:gd name="T5" fmla="*/ 0 60000 65536"/>
              <a:gd name="T6" fmla="*/ 0 w 1089"/>
              <a:gd name="T7" fmla="*/ 0 h 1"/>
              <a:gd name="T8" fmla="*/ 1089 w 1089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89" h="1">
                <a:moveTo>
                  <a:pt x="0" y="0"/>
                </a:moveTo>
                <a:lnTo>
                  <a:pt x="1089" y="1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66" name="Line 76"/>
          <p:cNvSpPr>
            <a:spLocks noChangeShapeType="1"/>
          </p:cNvSpPr>
          <p:nvPr/>
        </p:nvSpPr>
        <p:spPr bwMode="auto">
          <a:xfrm flipH="1">
            <a:off x="4400550" y="5153025"/>
            <a:ext cx="9826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2367" name="Group 77"/>
          <p:cNvGrpSpPr>
            <a:grpSpLocks/>
          </p:cNvGrpSpPr>
          <p:nvPr/>
        </p:nvGrpSpPr>
        <p:grpSpPr bwMode="auto">
          <a:xfrm>
            <a:off x="5464175" y="5272088"/>
            <a:ext cx="103188" cy="395287"/>
            <a:chOff x="3372" y="3052"/>
            <a:chExt cx="56" cy="200"/>
          </a:xfrm>
        </p:grpSpPr>
        <p:sp>
          <p:nvSpPr>
            <p:cNvPr id="12423" name="Oval 78"/>
            <p:cNvSpPr>
              <a:spLocks noChangeArrowheads="1"/>
            </p:cNvSpPr>
            <p:nvPr/>
          </p:nvSpPr>
          <p:spPr bwMode="auto">
            <a:xfrm>
              <a:off x="3372" y="3196"/>
              <a:ext cx="56" cy="5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424" name="Line 79"/>
            <p:cNvSpPr>
              <a:spLocks noChangeShapeType="1"/>
            </p:cNvSpPr>
            <p:nvPr/>
          </p:nvSpPr>
          <p:spPr bwMode="auto">
            <a:xfrm flipH="1" flipV="1">
              <a:off x="3396" y="3052"/>
              <a:ext cx="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368" name="Group 80"/>
          <p:cNvGrpSpPr>
            <a:grpSpLocks/>
          </p:cNvGrpSpPr>
          <p:nvPr/>
        </p:nvGrpSpPr>
        <p:grpSpPr bwMode="auto">
          <a:xfrm>
            <a:off x="3567113" y="3663950"/>
            <a:ext cx="103187" cy="627063"/>
            <a:chOff x="2357" y="2256"/>
            <a:chExt cx="56" cy="317"/>
          </a:xfrm>
        </p:grpSpPr>
        <p:sp>
          <p:nvSpPr>
            <p:cNvPr id="12421" name="Oval 81"/>
            <p:cNvSpPr>
              <a:spLocks noChangeArrowheads="1"/>
            </p:cNvSpPr>
            <p:nvPr/>
          </p:nvSpPr>
          <p:spPr bwMode="auto">
            <a:xfrm>
              <a:off x="2357" y="2517"/>
              <a:ext cx="56" cy="5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422" name="Freeform 82"/>
            <p:cNvSpPr>
              <a:spLocks/>
            </p:cNvSpPr>
            <p:nvPr/>
          </p:nvSpPr>
          <p:spPr bwMode="auto">
            <a:xfrm>
              <a:off x="2384" y="2256"/>
              <a:ext cx="4" cy="264"/>
            </a:xfrm>
            <a:custGeom>
              <a:avLst/>
              <a:gdLst>
                <a:gd name="T0" fmla="*/ 4 w 4"/>
                <a:gd name="T1" fmla="*/ 264 h 264"/>
                <a:gd name="T2" fmla="*/ 0 w 4"/>
                <a:gd name="T3" fmla="*/ 0 h 264"/>
                <a:gd name="T4" fmla="*/ 0 60000 65536"/>
                <a:gd name="T5" fmla="*/ 0 60000 65536"/>
                <a:gd name="T6" fmla="*/ 0 w 4"/>
                <a:gd name="T7" fmla="*/ 0 h 264"/>
                <a:gd name="T8" fmla="*/ 4 w 4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264">
                  <a:moveTo>
                    <a:pt x="4" y="26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369" name="Rectangle 86"/>
          <p:cNvSpPr>
            <a:spLocks noChangeArrowheads="1"/>
          </p:cNvSpPr>
          <p:nvPr/>
        </p:nvSpPr>
        <p:spPr bwMode="auto">
          <a:xfrm>
            <a:off x="4595813" y="3414713"/>
            <a:ext cx="339725" cy="357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70" name="Oval 87"/>
          <p:cNvSpPr>
            <a:spLocks noChangeArrowheads="1"/>
          </p:cNvSpPr>
          <p:nvPr/>
        </p:nvSpPr>
        <p:spPr bwMode="auto">
          <a:xfrm>
            <a:off x="4103688" y="3430588"/>
            <a:ext cx="220662" cy="2381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71" name="Freeform 88"/>
          <p:cNvSpPr>
            <a:spLocks/>
          </p:cNvSpPr>
          <p:nvPr/>
        </p:nvSpPr>
        <p:spPr bwMode="auto">
          <a:xfrm>
            <a:off x="4208463" y="3679825"/>
            <a:ext cx="1506537" cy="585788"/>
          </a:xfrm>
          <a:custGeom>
            <a:avLst/>
            <a:gdLst>
              <a:gd name="T0" fmla="*/ 1506537 w 816"/>
              <a:gd name="T1" fmla="*/ 585788 h 296"/>
              <a:gd name="T2" fmla="*/ 7385 w 816"/>
              <a:gd name="T3" fmla="*/ 585788 h 296"/>
              <a:gd name="T4" fmla="*/ 0 w 816"/>
              <a:gd name="T5" fmla="*/ 0 h 296"/>
              <a:gd name="T6" fmla="*/ 0 60000 65536"/>
              <a:gd name="T7" fmla="*/ 0 60000 65536"/>
              <a:gd name="T8" fmla="*/ 0 60000 65536"/>
              <a:gd name="T9" fmla="*/ 0 w 816"/>
              <a:gd name="T10" fmla="*/ 0 h 296"/>
              <a:gd name="T11" fmla="*/ 816 w 816"/>
              <a:gd name="T12" fmla="*/ 296 h 2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16" h="296">
                <a:moveTo>
                  <a:pt x="816" y="296"/>
                </a:moveTo>
                <a:lnTo>
                  <a:pt x="4" y="296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72" name="Freeform 89"/>
          <p:cNvSpPr>
            <a:spLocks/>
          </p:cNvSpPr>
          <p:nvPr/>
        </p:nvSpPr>
        <p:spPr bwMode="auto">
          <a:xfrm>
            <a:off x="4954588" y="3568700"/>
            <a:ext cx="1182687" cy="3175"/>
          </a:xfrm>
          <a:custGeom>
            <a:avLst/>
            <a:gdLst>
              <a:gd name="T0" fmla="*/ 0 w 640"/>
              <a:gd name="T1" fmla="*/ 0 h 1"/>
              <a:gd name="T2" fmla="*/ 1182687 w 640"/>
              <a:gd name="T3" fmla="*/ 0 h 1"/>
              <a:gd name="T4" fmla="*/ 0 60000 65536"/>
              <a:gd name="T5" fmla="*/ 0 60000 65536"/>
              <a:gd name="T6" fmla="*/ 0 w 640"/>
              <a:gd name="T7" fmla="*/ 0 h 1"/>
              <a:gd name="T8" fmla="*/ 640 w 64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40" h="1">
                <a:moveTo>
                  <a:pt x="0" y="0"/>
                </a:moveTo>
                <a:lnTo>
                  <a:pt x="64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73" name="Line 90"/>
          <p:cNvSpPr>
            <a:spLocks noChangeShapeType="1"/>
          </p:cNvSpPr>
          <p:nvPr/>
        </p:nvSpPr>
        <p:spPr bwMode="auto">
          <a:xfrm>
            <a:off x="5907088" y="3125788"/>
            <a:ext cx="200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74" name="Freeform 91"/>
          <p:cNvSpPr>
            <a:spLocks/>
          </p:cNvSpPr>
          <p:nvPr/>
        </p:nvSpPr>
        <p:spPr bwMode="auto">
          <a:xfrm>
            <a:off x="6478588" y="3133725"/>
            <a:ext cx="227012" cy="1588"/>
          </a:xfrm>
          <a:custGeom>
            <a:avLst/>
            <a:gdLst>
              <a:gd name="T0" fmla="*/ 0 w 123"/>
              <a:gd name="T1" fmla="*/ 1588 h 1"/>
              <a:gd name="T2" fmla="*/ 227012 w 123"/>
              <a:gd name="T3" fmla="*/ 0 h 1"/>
              <a:gd name="T4" fmla="*/ 0 60000 65536"/>
              <a:gd name="T5" fmla="*/ 0 60000 65536"/>
              <a:gd name="T6" fmla="*/ 0 w 123"/>
              <a:gd name="T7" fmla="*/ 0 h 1"/>
              <a:gd name="T8" fmla="*/ 123 w 123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3" h="1">
                <a:moveTo>
                  <a:pt x="0" y="1"/>
                </a:moveTo>
                <a:lnTo>
                  <a:pt x="123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75" name="Freeform 92"/>
          <p:cNvSpPr>
            <a:spLocks/>
          </p:cNvSpPr>
          <p:nvPr/>
        </p:nvSpPr>
        <p:spPr bwMode="auto">
          <a:xfrm>
            <a:off x="6469063" y="3560763"/>
            <a:ext cx="679450" cy="3175"/>
          </a:xfrm>
          <a:custGeom>
            <a:avLst/>
            <a:gdLst>
              <a:gd name="T0" fmla="*/ 0 w 368"/>
              <a:gd name="T1" fmla="*/ 0 h 1"/>
              <a:gd name="T2" fmla="*/ 679450 w 368"/>
              <a:gd name="T3" fmla="*/ 0 h 1"/>
              <a:gd name="T4" fmla="*/ 0 60000 65536"/>
              <a:gd name="T5" fmla="*/ 0 60000 65536"/>
              <a:gd name="T6" fmla="*/ 0 w 368"/>
              <a:gd name="T7" fmla="*/ 0 h 1"/>
              <a:gd name="T8" fmla="*/ 368 w 368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8" h="1">
                <a:moveTo>
                  <a:pt x="0" y="0"/>
                </a:moveTo>
                <a:lnTo>
                  <a:pt x="368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76" name="Freeform 93"/>
          <p:cNvSpPr>
            <a:spLocks/>
          </p:cNvSpPr>
          <p:nvPr/>
        </p:nvSpPr>
        <p:spPr bwMode="auto">
          <a:xfrm>
            <a:off x="4321175" y="3552825"/>
            <a:ext cx="271463" cy="4763"/>
          </a:xfrm>
          <a:custGeom>
            <a:avLst/>
            <a:gdLst>
              <a:gd name="T0" fmla="*/ 271463 w 147"/>
              <a:gd name="T1" fmla="*/ 0 h 2"/>
              <a:gd name="T2" fmla="*/ 0 w 147"/>
              <a:gd name="T3" fmla="*/ 4763 h 2"/>
              <a:gd name="T4" fmla="*/ 0 60000 65536"/>
              <a:gd name="T5" fmla="*/ 0 60000 65536"/>
              <a:gd name="T6" fmla="*/ 0 w 147"/>
              <a:gd name="T7" fmla="*/ 0 h 2"/>
              <a:gd name="T8" fmla="*/ 147 w 147"/>
              <a:gd name="T9" fmla="*/ 2 h 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7" h="2">
                <a:moveTo>
                  <a:pt x="147" y="0"/>
                </a:moveTo>
                <a:lnTo>
                  <a:pt x="0" y="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77" name="Freeform 94"/>
          <p:cNvSpPr>
            <a:spLocks/>
          </p:cNvSpPr>
          <p:nvPr/>
        </p:nvSpPr>
        <p:spPr bwMode="auto">
          <a:xfrm>
            <a:off x="3743325" y="3544888"/>
            <a:ext cx="349250" cy="3175"/>
          </a:xfrm>
          <a:custGeom>
            <a:avLst/>
            <a:gdLst>
              <a:gd name="T0" fmla="*/ 349250 w 189"/>
              <a:gd name="T1" fmla="*/ 3175 h 1"/>
              <a:gd name="T2" fmla="*/ 0 w 189"/>
              <a:gd name="T3" fmla="*/ 0 h 1"/>
              <a:gd name="T4" fmla="*/ 0 60000 65536"/>
              <a:gd name="T5" fmla="*/ 0 60000 65536"/>
              <a:gd name="T6" fmla="*/ 0 w 189"/>
              <a:gd name="T7" fmla="*/ 0 h 1"/>
              <a:gd name="T8" fmla="*/ 189 w 189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89" h="1">
                <a:moveTo>
                  <a:pt x="189" y="1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78" name="Freeform 95"/>
          <p:cNvSpPr>
            <a:spLocks/>
          </p:cNvSpPr>
          <p:nvPr/>
        </p:nvSpPr>
        <p:spPr bwMode="auto">
          <a:xfrm>
            <a:off x="3152775" y="3536950"/>
            <a:ext cx="346075" cy="3175"/>
          </a:xfrm>
          <a:custGeom>
            <a:avLst/>
            <a:gdLst>
              <a:gd name="T0" fmla="*/ 346075 w 187"/>
              <a:gd name="T1" fmla="*/ 0 h 1"/>
              <a:gd name="T2" fmla="*/ 0 w 187"/>
              <a:gd name="T3" fmla="*/ 3175 h 1"/>
              <a:gd name="T4" fmla="*/ 0 60000 65536"/>
              <a:gd name="T5" fmla="*/ 0 60000 65536"/>
              <a:gd name="T6" fmla="*/ 0 w 187"/>
              <a:gd name="T7" fmla="*/ 0 h 1"/>
              <a:gd name="T8" fmla="*/ 187 w 187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87" h="1">
                <a:moveTo>
                  <a:pt x="187" y="0"/>
                </a:moveTo>
                <a:lnTo>
                  <a:pt x="0" y="1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79" name="Oval 96"/>
          <p:cNvSpPr>
            <a:spLocks noChangeArrowheads="1"/>
          </p:cNvSpPr>
          <p:nvPr/>
        </p:nvSpPr>
        <p:spPr bwMode="auto">
          <a:xfrm>
            <a:off x="3513138" y="3424238"/>
            <a:ext cx="222250" cy="2381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80" name="Freeform 97"/>
          <p:cNvSpPr>
            <a:spLocks/>
          </p:cNvSpPr>
          <p:nvPr/>
        </p:nvSpPr>
        <p:spPr bwMode="auto">
          <a:xfrm>
            <a:off x="1200150" y="2595563"/>
            <a:ext cx="1936750" cy="2533650"/>
          </a:xfrm>
          <a:custGeom>
            <a:avLst/>
            <a:gdLst>
              <a:gd name="T0" fmla="*/ 1936750 w 1048"/>
              <a:gd name="T1" fmla="*/ 2533650 h 1280"/>
              <a:gd name="T2" fmla="*/ 7392 w 1048"/>
              <a:gd name="T3" fmla="*/ 2533650 h 1280"/>
              <a:gd name="T4" fmla="*/ 0 w 1048"/>
              <a:gd name="T5" fmla="*/ 0 h 1280"/>
              <a:gd name="T6" fmla="*/ 0 60000 65536"/>
              <a:gd name="T7" fmla="*/ 0 60000 65536"/>
              <a:gd name="T8" fmla="*/ 0 60000 65536"/>
              <a:gd name="T9" fmla="*/ 0 w 1048"/>
              <a:gd name="T10" fmla="*/ 0 h 1280"/>
              <a:gd name="T11" fmla="*/ 1048 w 1048"/>
              <a:gd name="T12" fmla="*/ 1280 h 12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48" h="1280">
                <a:moveTo>
                  <a:pt x="1048" y="1280"/>
                </a:moveTo>
                <a:lnTo>
                  <a:pt x="4" y="1280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81" name="Freeform 98"/>
          <p:cNvSpPr>
            <a:spLocks/>
          </p:cNvSpPr>
          <p:nvPr/>
        </p:nvSpPr>
        <p:spPr bwMode="auto">
          <a:xfrm>
            <a:off x="854075" y="2603500"/>
            <a:ext cx="2260600" cy="3303588"/>
          </a:xfrm>
          <a:custGeom>
            <a:avLst/>
            <a:gdLst>
              <a:gd name="T0" fmla="*/ 2260600 w 1224"/>
              <a:gd name="T1" fmla="*/ 3301609 h 1669"/>
              <a:gd name="T2" fmla="*/ 1847 w 1224"/>
              <a:gd name="T3" fmla="*/ 3303588 h 1669"/>
              <a:gd name="T4" fmla="*/ 0 w 1224"/>
              <a:gd name="T5" fmla="*/ 0 h 1669"/>
              <a:gd name="T6" fmla="*/ 0 60000 65536"/>
              <a:gd name="T7" fmla="*/ 0 60000 65536"/>
              <a:gd name="T8" fmla="*/ 0 60000 65536"/>
              <a:gd name="T9" fmla="*/ 0 w 1224"/>
              <a:gd name="T10" fmla="*/ 0 h 1669"/>
              <a:gd name="T11" fmla="*/ 1224 w 1224"/>
              <a:gd name="T12" fmla="*/ 1669 h 166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24" h="1669">
                <a:moveTo>
                  <a:pt x="1224" y="1668"/>
                </a:moveTo>
                <a:lnTo>
                  <a:pt x="1" y="1669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82" name="Freeform 99"/>
          <p:cNvSpPr>
            <a:spLocks/>
          </p:cNvSpPr>
          <p:nvPr/>
        </p:nvSpPr>
        <p:spPr bwMode="auto">
          <a:xfrm>
            <a:off x="1571625" y="2597150"/>
            <a:ext cx="287338" cy="939800"/>
          </a:xfrm>
          <a:custGeom>
            <a:avLst/>
            <a:gdLst>
              <a:gd name="T0" fmla="*/ 287338 w 155"/>
              <a:gd name="T1" fmla="*/ 939800 h 475"/>
              <a:gd name="T2" fmla="*/ 0 w 155"/>
              <a:gd name="T3" fmla="*/ 935843 h 475"/>
              <a:gd name="T4" fmla="*/ 0 w 155"/>
              <a:gd name="T5" fmla="*/ 0 h 475"/>
              <a:gd name="T6" fmla="*/ 0 60000 65536"/>
              <a:gd name="T7" fmla="*/ 0 60000 65536"/>
              <a:gd name="T8" fmla="*/ 0 60000 65536"/>
              <a:gd name="T9" fmla="*/ 0 w 155"/>
              <a:gd name="T10" fmla="*/ 0 h 475"/>
              <a:gd name="T11" fmla="*/ 155 w 155"/>
              <a:gd name="T12" fmla="*/ 475 h 4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5" h="475">
                <a:moveTo>
                  <a:pt x="155" y="475"/>
                </a:moveTo>
                <a:lnTo>
                  <a:pt x="0" y="473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83" name="Oval 100"/>
          <p:cNvSpPr>
            <a:spLocks noChangeArrowheads="1"/>
          </p:cNvSpPr>
          <p:nvPr/>
        </p:nvSpPr>
        <p:spPr bwMode="auto">
          <a:xfrm>
            <a:off x="2446338" y="4230688"/>
            <a:ext cx="103187" cy="1111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84" name="Freeform 101"/>
          <p:cNvSpPr>
            <a:spLocks/>
          </p:cNvSpPr>
          <p:nvPr/>
        </p:nvSpPr>
        <p:spPr bwMode="auto">
          <a:xfrm>
            <a:off x="2501900" y="3870325"/>
            <a:ext cx="1588" cy="366713"/>
          </a:xfrm>
          <a:custGeom>
            <a:avLst/>
            <a:gdLst>
              <a:gd name="T0" fmla="*/ 1588 w 1"/>
              <a:gd name="T1" fmla="*/ 366713 h 185"/>
              <a:gd name="T2" fmla="*/ 0 w 1"/>
              <a:gd name="T3" fmla="*/ 0 h 185"/>
              <a:gd name="T4" fmla="*/ 0 60000 65536"/>
              <a:gd name="T5" fmla="*/ 0 60000 65536"/>
              <a:gd name="T6" fmla="*/ 0 w 1"/>
              <a:gd name="T7" fmla="*/ 0 h 185"/>
              <a:gd name="T8" fmla="*/ 1 w 1"/>
              <a:gd name="T9" fmla="*/ 185 h 18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85">
                <a:moveTo>
                  <a:pt x="1" y="185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85" name="Line 102"/>
          <p:cNvSpPr>
            <a:spLocks noChangeShapeType="1"/>
          </p:cNvSpPr>
          <p:nvPr/>
        </p:nvSpPr>
        <p:spPr bwMode="auto">
          <a:xfrm>
            <a:off x="1903413" y="2247900"/>
            <a:ext cx="2009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86" name="Line 103"/>
          <p:cNvSpPr>
            <a:spLocks noChangeShapeType="1"/>
          </p:cNvSpPr>
          <p:nvPr/>
        </p:nvSpPr>
        <p:spPr bwMode="auto">
          <a:xfrm flipV="1">
            <a:off x="2803525" y="2152650"/>
            <a:ext cx="230188" cy="173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87" name="Text Box 104"/>
          <p:cNvSpPr txBox="1">
            <a:spLocks noChangeArrowheads="1"/>
          </p:cNvSpPr>
          <p:nvPr/>
        </p:nvSpPr>
        <p:spPr bwMode="auto">
          <a:xfrm>
            <a:off x="579438" y="1922463"/>
            <a:ext cx="12493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b="1"/>
              <a:t>Prekidačka tablica</a:t>
            </a:r>
            <a:endParaRPr lang="en-US" altLang="en-US" b="1"/>
          </a:p>
        </p:txBody>
      </p:sp>
      <p:sp>
        <p:nvSpPr>
          <p:cNvPr id="12388" name="Text Box 105"/>
          <p:cNvSpPr txBox="1">
            <a:spLocks noChangeArrowheads="1"/>
          </p:cNvSpPr>
          <p:nvPr/>
        </p:nvSpPr>
        <p:spPr bwMode="auto">
          <a:xfrm>
            <a:off x="2185988" y="1520825"/>
            <a:ext cx="1358900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sz="1600" b="1"/>
              <a:t>prekidačka stanja</a:t>
            </a:r>
            <a:endParaRPr lang="en-US" altLang="en-US" sz="1600" b="1"/>
          </a:p>
        </p:txBody>
      </p:sp>
      <p:sp>
        <p:nvSpPr>
          <p:cNvPr id="12389" name="Text Box 106"/>
          <p:cNvSpPr txBox="1">
            <a:spLocks noChangeArrowheads="1"/>
          </p:cNvSpPr>
          <p:nvPr/>
        </p:nvSpPr>
        <p:spPr bwMode="auto">
          <a:xfrm>
            <a:off x="1785938" y="3214688"/>
            <a:ext cx="1571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Histerezisni </a:t>
            </a:r>
            <a:r>
              <a:rPr lang="sr-Latn-CS" altLang="en-US" b="1"/>
              <a:t>komparator</a:t>
            </a:r>
            <a:endParaRPr lang="en-US" altLang="en-US" b="1"/>
          </a:p>
        </p:txBody>
      </p:sp>
      <p:sp>
        <p:nvSpPr>
          <p:cNvPr id="12390" name="Text Box 107"/>
          <p:cNvSpPr txBox="1">
            <a:spLocks noChangeArrowheads="1"/>
          </p:cNvSpPr>
          <p:nvPr/>
        </p:nvSpPr>
        <p:spPr bwMode="auto">
          <a:xfrm>
            <a:off x="3067050" y="5584825"/>
            <a:ext cx="13954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b="1"/>
              <a:t>proračun sektora</a:t>
            </a:r>
            <a:endParaRPr lang="en-US" altLang="en-US" b="1"/>
          </a:p>
        </p:txBody>
      </p:sp>
      <p:sp>
        <p:nvSpPr>
          <p:cNvPr id="12391" name="Text Box 108"/>
          <p:cNvSpPr txBox="1">
            <a:spLocks noChangeArrowheads="1"/>
          </p:cNvSpPr>
          <p:nvPr/>
        </p:nvSpPr>
        <p:spPr bwMode="auto">
          <a:xfrm>
            <a:off x="6354763" y="5116513"/>
            <a:ext cx="1300162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b="1"/>
              <a:t>protačun amplitude i ugla</a:t>
            </a:r>
            <a:endParaRPr lang="en-US" altLang="en-US" b="1"/>
          </a:p>
        </p:txBody>
      </p:sp>
      <p:graphicFrame>
        <p:nvGraphicFramePr>
          <p:cNvPr id="12290" name="Object 109"/>
          <p:cNvGraphicFramePr>
            <a:graphicFrameLocks noChangeAspect="1"/>
          </p:cNvGraphicFramePr>
          <p:nvPr/>
        </p:nvGraphicFramePr>
        <p:xfrm>
          <a:off x="7148513" y="4108450"/>
          <a:ext cx="236537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1" name="Equation" r:id="rId4" imgW="203040" imgH="279360" progId="Equation.3">
                  <p:embed/>
                </p:oleObj>
              </mc:Choice>
              <mc:Fallback>
                <p:oleObj name="Equation" r:id="rId4" imgW="203040" imgH="279360" progId="Equation.3">
                  <p:embed/>
                  <p:pic>
                    <p:nvPicPr>
                      <p:cNvPr id="0" name="Object 1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8513" y="4108450"/>
                        <a:ext cx="236537" cy="347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110"/>
          <p:cNvGraphicFramePr>
            <a:graphicFrameLocks noChangeAspect="1"/>
          </p:cNvGraphicFramePr>
          <p:nvPr/>
        </p:nvGraphicFramePr>
        <p:xfrm>
          <a:off x="6719888" y="4092575"/>
          <a:ext cx="236537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2" name="Equation" r:id="rId6" imgW="203040" imgH="279360" progId="Equation.3">
                  <p:embed/>
                </p:oleObj>
              </mc:Choice>
              <mc:Fallback>
                <p:oleObj name="Equation" r:id="rId6" imgW="203040" imgH="279360" progId="Equation.3">
                  <p:embed/>
                  <p:pic>
                    <p:nvPicPr>
                      <p:cNvPr id="0" name="Object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9888" y="4092575"/>
                        <a:ext cx="236537" cy="347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Object 111"/>
          <p:cNvGraphicFramePr>
            <a:graphicFrameLocks noChangeAspect="1"/>
          </p:cNvGraphicFramePr>
          <p:nvPr/>
        </p:nvGraphicFramePr>
        <p:xfrm>
          <a:off x="5842000" y="4178300"/>
          <a:ext cx="131763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3" name="Equation" r:id="rId8" imgW="114120" imgH="126720" progId="Equation.3">
                  <p:embed/>
                </p:oleObj>
              </mc:Choice>
              <mc:Fallback>
                <p:oleObj name="Equation" r:id="rId8" imgW="114120" imgH="126720" progId="Equation.3">
                  <p:embed/>
                  <p:pic>
                    <p:nvPicPr>
                      <p:cNvPr id="0" name="Object 1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2000" y="4178300"/>
                        <a:ext cx="131763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112"/>
          <p:cNvGraphicFramePr>
            <a:graphicFrameLocks noChangeAspect="1"/>
          </p:cNvGraphicFramePr>
          <p:nvPr/>
        </p:nvGraphicFramePr>
        <p:xfrm>
          <a:off x="5437188" y="5075238"/>
          <a:ext cx="1333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4" name="Equation" r:id="rId10" imgW="114120" imgH="126720" progId="Equation.3">
                  <p:embed/>
                </p:oleObj>
              </mc:Choice>
              <mc:Fallback>
                <p:oleObj name="Equation" r:id="rId10" imgW="114120" imgH="126720" progId="Equation.3">
                  <p:embed/>
                  <p:pic>
                    <p:nvPicPr>
                      <p:cNvPr id="0" name="Object 1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5075238"/>
                        <a:ext cx="1333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113"/>
          <p:cNvGraphicFramePr>
            <a:graphicFrameLocks noChangeAspect="1"/>
          </p:cNvGraphicFramePr>
          <p:nvPr/>
        </p:nvGraphicFramePr>
        <p:xfrm>
          <a:off x="6751638" y="3057525"/>
          <a:ext cx="133350" cy="157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5" name="Equation" r:id="rId11" imgW="114120" imgH="126720" progId="Equation.3">
                  <p:embed/>
                </p:oleObj>
              </mc:Choice>
              <mc:Fallback>
                <p:oleObj name="Equation" r:id="rId11" imgW="114120" imgH="126720" progId="Equation.3">
                  <p:embed/>
                  <p:pic>
                    <p:nvPicPr>
                      <p:cNvPr id="0" name="Object 1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1638" y="3057525"/>
                        <a:ext cx="133350" cy="157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114"/>
          <p:cNvGraphicFramePr>
            <a:graphicFrameLocks noChangeAspect="1"/>
          </p:cNvGraphicFramePr>
          <p:nvPr/>
        </p:nvGraphicFramePr>
        <p:xfrm>
          <a:off x="7210425" y="3500438"/>
          <a:ext cx="1333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6" name="Equation" r:id="rId12" imgW="114120" imgH="126720" progId="Equation.3">
                  <p:embed/>
                </p:oleObj>
              </mc:Choice>
              <mc:Fallback>
                <p:oleObj name="Equation" r:id="rId12" imgW="114120" imgH="126720" progId="Equation.3">
                  <p:embed/>
                  <p:pic>
                    <p:nvPicPr>
                      <p:cNvPr id="0" name="Object 1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0425" y="3500438"/>
                        <a:ext cx="1333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115"/>
          <p:cNvGraphicFramePr>
            <a:graphicFrameLocks noChangeAspect="1"/>
          </p:cNvGraphicFramePr>
          <p:nvPr/>
        </p:nvGraphicFramePr>
        <p:xfrm>
          <a:off x="4154488" y="3468688"/>
          <a:ext cx="1333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7" name="Equation" r:id="rId13" imgW="114120" imgH="126720" progId="Equation.3">
                  <p:embed/>
                </p:oleObj>
              </mc:Choice>
              <mc:Fallback>
                <p:oleObj name="Equation" r:id="rId13" imgW="114120" imgH="126720" progId="Equation.3">
                  <p:embed/>
                  <p:pic>
                    <p:nvPicPr>
                      <p:cNvPr id="0" name="Object 1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4488" y="3468688"/>
                        <a:ext cx="1333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116"/>
          <p:cNvGraphicFramePr>
            <a:graphicFrameLocks noChangeAspect="1"/>
          </p:cNvGraphicFramePr>
          <p:nvPr/>
        </p:nvGraphicFramePr>
        <p:xfrm>
          <a:off x="3559175" y="3460750"/>
          <a:ext cx="1333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8" name="Equation" r:id="rId14" imgW="114120" imgH="126720" progId="Equation.3">
                  <p:embed/>
                </p:oleObj>
              </mc:Choice>
              <mc:Fallback>
                <p:oleObj name="Equation" r:id="rId14" imgW="114120" imgH="126720" progId="Equation.3">
                  <p:embed/>
                  <p:pic>
                    <p:nvPicPr>
                      <p:cNvPr id="0" name="Object 1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9175" y="3460750"/>
                        <a:ext cx="1333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8" name="Object 117"/>
          <p:cNvGraphicFramePr>
            <a:graphicFrameLocks noChangeAspect="1"/>
          </p:cNvGraphicFramePr>
          <p:nvPr/>
        </p:nvGraphicFramePr>
        <p:xfrm>
          <a:off x="6191250" y="3001963"/>
          <a:ext cx="220663" cy="28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9" name="Equation" r:id="rId15" imgW="190440" imgH="228600" progId="Equation.3">
                  <p:embed/>
                </p:oleObj>
              </mc:Choice>
              <mc:Fallback>
                <p:oleObj name="Equation" r:id="rId15" imgW="190440" imgH="228600" progId="Equation.3">
                  <p:embed/>
                  <p:pic>
                    <p:nvPicPr>
                      <p:cNvPr id="0" name="Object 1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1250" y="3001963"/>
                        <a:ext cx="220663" cy="284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9" name="Object 118"/>
          <p:cNvGraphicFramePr>
            <a:graphicFrameLocks noChangeAspect="1"/>
          </p:cNvGraphicFramePr>
          <p:nvPr/>
        </p:nvGraphicFramePr>
        <p:xfrm>
          <a:off x="6184900" y="3470275"/>
          <a:ext cx="222250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40" name="Equation" r:id="rId17" imgW="190440" imgH="228600" progId="Equation.3">
                  <p:embed/>
                </p:oleObj>
              </mc:Choice>
              <mc:Fallback>
                <p:oleObj name="Equation" r:id="rId17" imgW="190440" imgH="228600" progId="Equation.3">
                  <p:embed/>
                  <p:pic>
                    <p:nvPicPr>
                      <p:cNvPr id="0" name="Object 1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4900" y="3470275"/>
                        <a:ext cx="222250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92" name="Line 119"/>
          <p:cNvSpPr>
            <a:spLocks noChangeShapeType="1"/>
          </p:cNvSpPr>
          <p:nvPr/>
        </p:nvSpPr>
        <p:spPr bwMode="auto">
          <a:xfrm flipV="1">
            <a:off x="4430713" y="1685925"/>
            <a:ext cx="198437" cy="133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3" name="Text Box 120"/>
          <p:cNvSpPr txBox="1">
            <a:spLocks noChangeArrowheads="1"/>
          </p:cNvSpPr>
          <p:nvPr/>
        </p:nvSpPr>
        <p:spPr bwMode="auto">
          <a:xfrm>
            <a:off x="4637088" y="1495425"/>
            <a:ext cx="3175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>
                <a:latin typeface="Times New Roman" panose="02020603050405020304" pitchFamily="18" charset="0"/>
              </a:rPr>
              <a:t>6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394" name="Text Box 121"/>
          <p:cNvSpPr txBox="1">
            <a:spLocks noChangeArrowheads="1"/>
          </p:cNvSpPr>
          <p:nvPr/>
        </p:nvSpPr>
        <p:spPr bwMode="auto">
          <a:xfrm>
            <a:off x="2843213" y="2265363"/>
            <a:ext cx="3175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>
                <a:latin typeface="Times New Roman" panose="02020603050405020304" pitchFamily="18" charset="0"/>
              </a:rPr>
              <a:t>3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395" name="Text Box 122"/>
          <p:cNvSpPr txBox="1">
            <a:spLocks noChangeArrowheads="1"/>
          </p:cNvSpPr>
          <p:nvPr/>
        </p:nvSpPr>
        <p:spPr bwMode="auto">
          <a:xfrm>
            <a:off x="5394325" y="1482725"/>
            <a:ext cx="509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i="1">
                <a:latin typeface="Times New Roman" panose="02020603050405020304" pitchFamily="18" charset="0"/>
              </a:rPr>
              <a:t>i</a:t>
            </a:r>
            <a:r>
              <a:rPr lang="sr-Latn-CS" altLang="en-US" i="1" baseline="-25000">
                <a:latin typeface="Times New Roman" panose="02020603050405020304" pitchFamily="18" charset="0"/>
              </a:rPr>
              <a:t>bs</a:t>
            </a:r>
            <a:endParaRPr lang="en-US" altLang="en-US" i="1" baseline="-25000">
              <a:latin typeface="Times New Roman" panose="02020603050405020304" pitchFamily="18" charset="0"/>
            </a:endParaRPr>
          </a:p>
        </p:txBody>
      </p:sp>
      <p:sp>
        <p:nvSpPr>
          <p:cNvPr id="12396" name="Text Box 123"/>
          <p:cNvSpPr txBox="1">
            <a:spLocks noChangeArrowheads="1"/>
          </p:cNvSpPr>
          <p:nvPr/>
        </p:nvSpPr>
        <p:spPr bwMode="auto">
          <a:xfrm>
            <a:off x="5802313" y="1470025"/>
            <a:ext cx="5095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i="1">
                <a:latin typeface="Times New Roman" panose="02020603050405020304" pitchFamily="18" charset="0"/>
              </a:rPr>
              <a:t>i</a:t>
            </a:r>
            <a:r>
              <a:rPr lang="sr-Latn-CS" altLang="en-US" i="1" baseline="-25000">
                <a:latin typeface="Times New Roman" panose="02020603050405020304" pitchFamily="18" charset="0"/>
              </a:rPr>
              <a:t>cs</a:t>
            </a:r>
            <a:endParaRPr lang="en-US" altLang="en-US" i="1" baseline="-25000">
              <a:latin typeface="Times New Roman" panose="02020603050405020304" pitchFamily="18" charset="0"/>
            </a:endParaRPr>
          </a:p>
        </p:txBody>
      </p:sp>
      <p:sp>
        <p:nvSpPr>
          <p:cNvPr id="12397" name="Text Box 124"/>
          <p:cNvSpPr txBox="1">
            <a:spLocks noChangeArrowheads="1"/>
          </p:cNvSpPr>
          <p:nvPr/>
        </p:nvSpPr>
        <p:spPr bwMode="auto">
          <a:xfrm>
            <a:off x="6735763" y="1471613"/>
            <a:ext cx="5095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i="1">
                <a:latin typeface="Times New Roman" panose="02020603050405020304" pitchFamily="18" charset="0"/>
              </a:rPr>
              <a:t>v</a:t>
            </a:r>
            <a:r>
              <a:rPr lang="sr-Latn-CS" altLang="en-US" i="1" baseline="-25000">
                <a:latin typeface="Times New Roman" panose="02020603050405020304" pitchFamily="18" charset="0"/>
              </a:rPr>
              <a:t>ab</a:t>
            </a:r>
            <a:endParaRPr lang="en-US" altLang="en-US" i="1" baseline="-25000">
              <a:latin typeface="Times New Roman" panose="02020603050405020304" pitchFamily="18" charset="0"/>
            </a:endParaRPr>
          </a:p>
        </p:txBody>
      </p:sp>
      <p:sp>
        <p:nvSpPr>
          <p:cNvPr id="12398" name="Text Box 125"/>
          <p:cNvSpPr txBox="1">
            <a:spLocks noChangeArrowheads="1"/>
          </p:cNvSpPr>
          <p:nvPr/>
        </p:nvSpPr>
        <p:spPr bwMode="auto">
          <a:xfrm>
            <a:off x="7165975" y="1481138"/>
            <a:ext cx="5095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i="1">
                <a:latin typeface="Times New Roman" panose="02020603050405020304" pitchFamily="18" charset="0"/>
              </a:rPr>
              <a:t>v</a:t>
            </a:r>
            <a:r>
              <a:rPr lang="sr-Latn-CS" altLang="en-US" i="1" baseline="-25000">
                <a:latin typeface="Times New Roman" panose="02020603050405020304" pitchFamily="18" charset="0"/>
              </a:rPr>
              <a:t>bc</a:t>
            </a:r>
            <a:endParaRPr lang="en-US" altLang="en-US" i="1" baseline="-25000">
              <a:latin typeface="Times New Roman" panose="02020603050405020304" pitchFamily="18" charset="0"/>
            </a:endParaRPr>
          </a:p>
        </p:txBody>
      </p:sp>
      <p:sp>
        <p:nvSpPr>
          <p:cNvPr id="12399" name="Text Box 126"/>
          <p:cNvSpPr txBox="1">
            <a:spLocks noChangeArrowheads="1"/>
          </p:cNvSpPr>
          <p:nvPr/>
        </p:nvSpPr>
        <p:spPr bwMode="auto">
          <a:xfrm>
            <a:off x="6775450" y="2600325"/>
            <a:ext cx="5111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i="1">
                <a:latin typeface="Times New Roman" panose="02020603050405020304" pitchFamily="18" charset="0"/>
              </a:rPr>
              <a:t>v</a:t>
            </a:r>
            <a:r>
              <a:rPr lang="sr-Latn-CS" altLang="en-US" i="1" baseline="-25000">
                <a:latin typeface="Times New Roman" panose="02020603050405020304" pitchFamily="18" charset="0"/>
              </a:rPr>
              <a:t>ds</a:t>
            </a:r>
            <a:endParaRPr lang="en-US" altLang="en-US" i="1" baseline="-25000">
              <a:latin typeface="Times New Roman" panose="02020603050405020304" pitchFamily="18" charset="0"/>
            </a:endParaRPr>
          </a:p>
        </p:txBody>
      </p:sp>
      <p:sp>
        <p:nvSpPr>
          <p:cNvPr id="12400" name="Text Box 127"/>
          <p:cNvSpPr txBox="1">
            <a:spLocks noChangeArrowheads="1"/>
          </p:cNvSpPr>
          <p:nvPr/>
        </p:nvSpPr>
        <p:spPr bwMode="auto">
          <a:xfrm>
            <a:off x="7178675" y="2622550"/>
            <a:ext cx="509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i="1">
                <a:latin typeface="Times New Roman" panose="02020603050405020304" pitchFamily="18" charset="0"/>
              </a:rPr>
              <a:t>v</a:t>
            </a:r>
            <a:r>
              <a:rPr lang="sr-Latn-CS" altLang="en-US" i="1" baseline="-25000">
                <a:latin typeface="Times New Roman" panose="02020603050405020304" pitchFamily="18" charset="0"/>
              </a:rPr>
              <a:t>qs</a:t>
            </a:r>
            <a:endParaRPr lang="en-US" altLang="en-US" i="1" baseline="-25000">
              <a:latin typeface="Times New Roman" panose="02020603050405020304" pitchFamily="18" charset="0"/>
            </a:endParaRPr>
          </a:p>
        </p:txBody>
      </p:sp>
      <p:sp>
        <p:nvSpPr>
          <p:cNvPr id="12401" name="Text Box 128"/>
          <p:cNvSpPr txBox="1">
            <a:spLocks noChangeArrowheads="1"/>
          </p:cNvSpPr>
          <p:nvPr/>
        </p:nvSpPr>
        <p:spPr bwMode="auto">
          <a:xfrm>
            <a:off x="5381625" y="2546350"/>
            <a:ext cx="50958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i="1">
                <a:latin typeface="Times New Roman" panose="02020603050405020304" pitchFamily="18" charset="0"/>
              </a:rPr>
              <a:t>i</a:t>
            </a:r>
            <a:r>
              <a:rPr lang="sr-Latn-CS" altLang="en-US" i="1" baseline="-25000">
                <a:latin typeface="Times New Roman" panose="02020603050405020304" pitchFamily="18" charset="0"/>
              </a:rPr>
              <a:t>qs</a:t>
            </a:r>
            <a:endParaRPr lang="en-US" altLang="en-US" i="1" baseline="-25000">
              <a:latin typeface="Times New Roman" panose="02020603050405020304" pitchFamily="18" charset="0"/>
            </a:endParaRPr>
          </a:p>
        </p:txBody>
      </p:sp>
      <p:sp>
        <p:nvSpPr>
          <p:cNvPr id="12402" name="Text Box 129"/>
          <p:cNvSpPr txBox="1">
            <a:spLocks noChangeArrowheads="1"/>
          </p:cNvSpPr>
          <p:nvPr/>
        </p:nvSpPr>
        <p:spPr bwMode="auto">
          <a:xfrm>
            <a:off x="5775325" y="2571750"/>
            <a:ext cx="509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i="1">
                <a:latin typeface="Times New Roman" panose="02020603050405020304" pitchFamily="18" charset="0"/>
              </a:rPr>
              <a:t>i</a:t>
            </a:r>
            <a:r>
              <a:rPr lang="sr-Latn-CS" altLang="en-US" i="1" baseline="-25000">
                <a:latin typeface="Times New Roman" panose="02020603050405020304" pitchFamily="18" charset="0"/>
              </a:rPr>
              <a:t>ds</a:t>
            </a:r>
            <a:endParaRPr lang="en-US" altLang="en-US" i="1" baseline="-25000">
              <a:latin typeface="Times New Roman" panose="02020603050405020304" pitchFamily="18" charset="0"/>
            </a:endParaRPr>
          </a:p>
        </p:txBody>
      </p:sp>
      <p:sp>
        <p:nvSpPr>
          <p:cNvPr id="12403" name="Text Box 130"/>
          <p:cNvSpPr txBox="1">
            <a:spLocks noChangeArrowheads="1"/>
          </p:cNvSpPr>
          <p:nvPr/>
        </p:nvSpPr>
        <p:spPr bwMode="auto">
          <a:xfrm>
            <a:off x="7142163" y="4376738"/>
            <a:ext cx="5095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i="1">
                <a:latin typeface="Symbol" panose="05050102010706020507" pitchFamily="18" charset="2"/>
                <a:sym typeface="Symbol" panose="05050102010706020507" pitchFamily="18" charset="2"/>
              </a:rPr>
              <a:t>j</a:t>
            </a:r>
            <a:r>
              <a:rPr lang="sr-Latn-CS" altLang="en-US" i="1" baseline="-25000">
                <a:latin typeface="Times New Roman" panose="02020603050405020304" pitchFamily="18" charset="0"/>
              </a:rPr>
              <a:t>qs</a:t>
            </a:r>
            <a:endParaRPr lang="en-US" altLang="en-US" i="1" baseline="-25000">
              <a:latin typeface="Times New Roman" panose="02020603050405020304" pitchFamily="18" charset="0"/>
            </a:endParaRPr>
          </a:p>
        </p:txBody>
      </p:sp>
      <p:sp>
        <p:nvSpPr>
          <p:cNvPr id="12404" name="Text Box 131"/>
          <p:cNvSpPr txBox="1">
            <a:spLocks noChangeArrowheads="1"/>
          </p:cNvSpPr>
          <p:nvPr/>
        </p:nvSpPr>
        <p:spPr bwMode="auto">
          <a:xfrm>
            <a:off x="4867275" y="4402138"/>
            <a:ext cx="5095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i="1">
                <a:latin typeface="Symbol" panose="05050102010706020507" pitchFamily="18" charset="2"/>
                <a:sym typeface="Symbol" panose="05050102010706020507" pitchFamily="18" charset="2"/>
              </a:rPr>
              <a:t>j</a:t>
            </a:r>
            <a:r>
              <a:rPr lang="sr-Latn-CS" altLang="en-US" i="1" baseline="-25000">
                <a:latin typeface="Times New Roman" panose="02020603050405020304" pitchFamily="18" charset="0"/>
              </a:rPr>
              <a:t>ds</a:t>
            </a:r>
            <a:endParaRPr lang="en-US" altLang="en-US" i="1" baseline="-25000">
              <a:latin typeface="Times New Roman" panose="02020603050405020304" pitchFamily="18" charset="0"/>
            </a:endParaRPr>
          </a:p>
        </p:txBody>
      </p:sp>
      <p:sp>
        <p:nvSpPr>
          <p:cNvPr id="12405" name="Text Box 132"/>
          <p:cNvSpPr txBox="1">
            <a:spLocks noChangeArrowheads="1"/>
          </p:cNvSpPr>
          <p:nvPr/>
        </p:nvSpPr>
        <p:spPr bwMode="auto">
          <a:xfrm>
            <a:off x="5948363" y="5092700"/>
            <a:ext cx="5095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i="1">
                <a:latin typeface="Symbol" panose="05050102010706020507" pitchFamily="18" charset="2"/>
              </a:rPr>
              <a:t>j</a:t>
            </a:r>
            <a:r>
              <a:rPr lang="sr-Latn-CS" altLang="en-US" i="1" baseline="-25000">
                <a:latin typeface="Times New Roman" panose="02020603050405020304" pitchFamily="18" charset="0"/>
              </a:rPr>
              <a:t>s</a:t>
            </a:r>
            <a:endParaRPr lang="en-US" altLang="en-US" i="1" baseline="-25000">
              <a:latin typeface="Times New Roman" panose="02020603050405020304" pitchFamily="18" charset="0"/>
            </a:endParaRPr>
          </a:p>
        </p:txBody>
      </p:sp>
      <p:sp>
        <p:nvSpPr>
          <p:cNvPr id="12406" name="Text Box 133"/>
          <p:cNvSpPr txBox="1">
            <a:spLocks noChangeArrowheads="1"/>
          </p:cNvSpPr>
          <p:nvPr/>
        </p:nvSpPr>
        <p:spPr bwMode="auto">
          <a:xfrm>
            <a:off x="5559425" y="5427663"/>
            <a:ext cx="5095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i="1">
                <a:latin typeface="Symbol" panose="05050102010706020507" pitchFamily="18" charset="2"/>
                <a:sym typeface="Symbol" panose="05050102010706020507" pitchFamily="18" charset="2"/>
              </a:rPr>
              <a:t>j</a:t>
            </a:r>
            <a:r>
              <a:rPr lang="sr-Latn-CS" altLang="en-US" i="1" baseline="-25000">
                <a:latin typeface="Times New Roman" panose="02020603050405020304" pitchFamily="18" charset="0"/>
              </a:rPr>
              <a:t>s</a:t>
            </a:r>
            <a:r>
              <a:rPr lang="sr-Latn-CS" altLang="en-US" i="1">
                <a:latin typeface="Times New Roman" panose="02020603050405020304" pitchFamily="18" charset="0"/>
              </a:rPr>
              <a:t>*</a:t>
            </a:r>
            <a:endParaRPr lang="en-US" altLang="en-US" i="1">
              <a:latin typeface="Times New Roman" panose="02020603050405020304" pitchFamily="18" charset="0"/>
            </a:endParaRPr>
          </a:p>
        </p:txBody>
      </p:sp>
      <p:sp>
        <p:nvSpPr>
          <p:cNvPr id="12407" name="Text Box 134"/>
          <p:cNvSpPr txBox="1">
            <a:spLocks noChangeArrowheads="1"/>
          </p:cNvSpPr>
          <p:nvPr/>
        </p:nvSpPr>
        <p:spPr bwMode="auto">
          <a:xfrm>
            <a:off x="4502150" y="5530850"/>
            <a:ext cx="509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</a:t>
            </a:r>
            <a:r>
              <a:rPr lang="sr-Latn-CS" altLang="en-US" i="1" baseline="-25000">
                <a:latin typeface="Times New Roman" panose="02020603050405020304" pitchFamily="18" charset="0"/>
              </a:rPr>
              <a:t>fs</a:t>
            </a:r>
            <a:endParaRPr lang="en-US" altLang="en-US" i="1" baseline="-25000">
              <a:latin typeface="Times New Roman" panose="02020603050405020304" pitchFamily="18" charset="0"/>
            </a:endParaRPr>
          </a:p>
        </p:txBody>
      </p:sp>
      <p:sp>
        <p:nvSpPr>
          <p:cNvPr id="12408" name="Text Box 136"/>
          <p:cNvSpPr txBox="1">
            <a:spLocks noChangeArrowheads="1"/>
          </p:cNvSpPr>
          <p:nvPr/>
        </p:nvSpPr>
        <p:spPr bwMode="auto">
          <a:xfrm>
            <a:off x="2220913" y="4368800"/>
            <a:ext cx="5095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sz="1600" i="1">
                <a:latin typeface="Times New Roman" panose="02020603050405020304" pitchFamily="18" charset="0"/>
                <a:sym typeface="Symbol" panose="05050102010706020507" pitchFamily="18" charset="2"/>
              </a:rPr>
              <a:t>m</a:t>
            </a:r>
            <a:r>
              <a:rPr lang="sr-Latn-CS" altLang="en-US" sz="1600" i="1" baseline="-25000">
                <a:latin typeface="Times New Roman" panose="02020603050405020304" pitchFamily="18" charset="0"/>
              </a:rPr>
              <a:t>e</a:t>
            </a:r>
            <a:endParaRPr lang="en-US" altLang="en-US" sz="1600" i="1" baseline="-25000">
              <a:latin typeface="Times New Roman" panose="02020603050405020304" pitchFamily="18" charset="0"/>
            </a:endParaRPr>
          </a:p>
        </p:txBody>
      </p:sp>
      <p:sp>
        <p:nvSpPr>
          <p:cNvPr id="12409" name="Text Box 137"/>
          <p:cNvSpPr txBox="1">
            <a:spLocks noChangeArrowheads="1"/>
          </p:cNvSpPr>
          <p:nvPr/>
        </p:nvSpPr>
        <p:spPr bwMode="auto">
          <a:xfrm>
            <a:off x="3373438" y="4289425"/>
            <a:ext cx="555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m</a:t>
            </a:r>
            <a:r>
              <a:rPr lang="sr-Latn-CS" altLang="en-US" i="1" baseline="-25000">
                <a:latin typeface="Times New Roman" panose="02020603050405020304" pitchFamily="18" charset="0"/>
              </a:rPr>
              <a:t>e</a:t>
            </a:r>
            <a:r>
              <a:rPr lang="sr-Latn-CS" altLang="en-US" i="1">
                <a:latin typeface="Times New Roman" panose="02020603050405020304" pitchFamily="18" charset="0"/>
              </a:rPr>
              <a:t>*</a:t>
            </a:r>
            <a:endParaRPr lang="en-US" altLang="en-US" i="1">
              <a:latin typeface="Times New Roman" panose="02020603050405020304" pitchFamily="18" charset="0"/>
            </a:endParaRPr>
          </a:p>
        </p:txBody>
      </p:sp>
      <p:sp>
        <p:nvSpPr>
          <p:cNvPr id="12410" name="Text Box 138"/>
          <p:cNvSpPr txBox="1">
            <a:spLocks noChangeArrowheads="1"/>
          </p:cNvSpPr>
          <p:nvPr/>
        </p:nvSpPr>
        <p:spPr bwMode="auto">
          <a:xfrm>
            <a:off x="2538413" y="4718050"/>
            <a:ext cx="5095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sr-Latn-CS" altLang="en-US" i="1" baseline="-25000">
                <a:latin typeface="Symbol" panose="05050102010706020507" pitchFamily="18" charset="2"/>
                <a:sym typeface="Symbol" panose="05050102010706020507" pitchFamily="18" charset="2"/>
              </a:rPr>
              <a:t>j</a:t>
            </a:r>
            <a:endParaRPr lang="en-US" altLang="en-US" i="1" baseline="-25000">
              <a:latin typeface="Times New Roman" panose="02020603050405020304" pitchFamily="18" charset="0"/>
            </a:endParaRPr>
          </a:p>
        </p:txBody>
      </p:sp>
      <p:sp>
        <p:nvSpPr>
          <p:cNvPr id="12411" name="Text Box 139"/>
          <p:cNvSpPr txBox="1">
            <a:spLocks noChangeArrowheads="1"/>
          </p:cNvSpPr>
          <p:nvPr/>
        </p:nvSpPr>
        <p:spPr bwMode="auto">
          <a:xfrm>
            <a:off x="2503488" y="5480050"/>
            <a:ext cx="5095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sr-Latn-CS" altLang="en-US" i="1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</a:t>
            </a:r>
          </a:p>
        </p:txBody>
      </p:sp>
      <p:sp>
        <p:nvSpPr>
          <p:cNvPr id="12412" name="Text Box 140"/>
          <p:cNvSpPr txBox="1">
            <a:spLocks noChangeArrowheads="1"/>
          </p:cNvSpPr>
          <p:nvPr/>
        </p:nvSpPr>
        <p:spPr bwMode="auto">
          <a:xfrm>
            <a:off x="1285875" y="3597275"/>
            <a:ext cx="509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sr-Latn-CS" altLang="en-US" i="1" baseline="-25000">
                <a:latin typeface="Times New Roman" panose="02020603050405020304" pitchFamily="18" charset="0"/>
                <a:sym typeface="Symbol" panose="05050102010706020507" pitchFamily="18" charset="2"/>
              </a:rPr>
              <a:t>m</a:t>
            </a:r>
          </a:p>
        </p:txBody>
      </p:sp>
      <p:sp>
        <p:nvSpPr>
          <p:cNvPr id="12413" name="Text Box 141"/>
          <p:cNvSpPr txBox="1">
            <a:spLocks noChangeArrowheads="1"/>
          </p:cNvSpPr>
          <p:nvPr/>
        </p:nvSpPr>
        <p:spPr bwMode="auto">
          <a:xfrm>
            <a:off x="3506788" y="466725"/>
            <a:ext cx="361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b="1">
                <a:latin typeface="Times New Roman" panose="02020603050405020304" pitchFamily="18" charset="0"/>
              </a:rPr>
              <a:t>+</a:t>
            </a:r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12414" name="Text Box 142"/>
          <p:cNvSpPr txBox="1">
            <a:spLocks noChangeArrowheads="1"/>
          </p:cNvSpPr>
          <p:nvPr/>
        </p:nvSpPr>
        <p:spPr bwMode="auto">
          <a:xfrm>
            <a:off x="3059113" y="4827588"/>
            <a:ext cx="1397000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histerezisni</a:t>
            </a:r>
            <a:r>
              <a:rPr lang="sr-Latn-CS" altLang="en-US" b="1"/>
              <a:t>komparator</a:t>
            </a:r>
            <a:endParaRPr lang="en-US" altLang="en-US" b="1"/>
          </a:p>
        </p:txBody>
      </p:sp>
      <p:graphicFrame>
        <p:nvGraphicFramePr>
          <p:cNvPr id="12300" name="Object 143"/>
          <p:cNvGraphicFramePr>
            <a:graphicFrameLocks noChangeAspect="1"/>
          </p:cNvGraphicFramePr>
          <p:nvPr/>
        </p:nvGraphicFramePr>
        <p:xfrm>
          <a:off x="4694238" y="3511550"/>
          <a:ext cx="1333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41" name="Equation" r:id="rId18" imgW="114120" imgH="126720" progId="Equation.3">
                  <p:embed/>
                </p:oleObj>
              </mc:Choice>
              <mc:Fallback>
                <p:oleObj name="Equation" r:id="rId18" imgW="114120" imgH="126720" progId="Equation.3">
                  <p:embed/>
                  <p:pic>
                    <p:nvPicPr>
                      <p:cNvPr id="0" name="Object 1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4238" y="3511550"/>
                        <a:ext cx="1333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15" name="Text Box 144"/>
          <p:cNvSpPr txBox="1">
            <a:spLocks noChangeArrowheads="1"/>
          </p:cNvSpPr>
          <p:nvPr/>
        </p:nvSpPr>
        <p:spPr bwMode="auto">
          <a:xfrm>
            <a:off x="3711575" y="3095625"/>
            <a:ext cx="509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m</a:t>
            </a:r>
            <a:r>
              <a:rPr lang="sr-Latn-CS" altLang="en-US" i="1" baseline="-25000">
                <a:latin typeface="Times New Roman" panose="02020603050405020304" pitchFamily="18" charset="0"/>
              </a:rPr>
              <a:t>e</a:t>
            </a:r>
            <a:endParaRPr lang="en-US" altLang="en-US" i="1">
              <a:latin typeface="Times New Roman" panose="02020603050405020304" pitchFamily="18" charset="0"/>
            </a:endParaRPr>
          </a:p>
        </p:txBody>
      </p:sp>
      <p:sp>
        <p:nvSpPr>
          <p:cNvPr id="12416" name="TextBox 137"/>
          <p:cNvSpPr txBox="1">
            <a:spLocks noChangeArrowheads="1"/>
          </p:cNvSpPr>
          <p:nvPr/>
        </p:nvSpPr>
        <p:spPr bwMode="auto">
          <a:xfrm>
            <a:off x="6473825" y="2928938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r-Latn-CS" altLang="en-US"/>
              <a:t>_</a:t>
            </a:r>
          </a:p>
        </p:txBody>
      </p:sp>
      <p:sp>
        <p:nvSpPr>
          <p:cNvPr id="12417" name="TextBox 138"/>
          <p:cNvSpPr txBox="1">
            <a:spLocks noChangeArrowheads="1"/>
          </p:cNvSpPr>
          <p:nvPr/>
        </p:nvSpPr>
        <p:spPr bwMode="auto">
          <a:xfrm>
            <a:off x="6929438" y="3357563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r-Latn-CS" altLang="en-US"/>
              <a:t>_</a:t>
            </a:r>
          </a:p>
        </p:txBody>
      </p:sp>
      <p:sp>
        <p:nvSpPr>
          <p:cNvPr id="12418" name="TextBox 139"/>
          <p:cNvSpPr txBox="1">
            <a:spLocks noChangeArrowheads="1"/>
          </p:cNvSpPr>
          <p:nvPr/>
        </p:nvSpPr>
        <p:spPr bwMode="auto">
          <a:xfrm>
            <a:off x="5473700" y="5000625"/>
            <a:ext cx="31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r-Latn-CS" altLang="en-US"/>
              <a:t>_</a:t>
            </a:r>
          </a:p>
        </p:txBody>
      </p:sp>
      <p:sp>
        <p:nvSpPr>
          <p:cNvPr id="12419" name="TextBox 140"/>
          <p:cNvSpPr txBox="1">
            <a:spLocks noChangeArrowheads="1"/>
          </p:cNvSpPr>
          <p:nvPr/>
        </p:nvSpPr>
        <p:spPr bwMode="auto">
          <a:xfrm>
            <a:off x="3571875" y="3429000"/>
            <a:ext cx="31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r-Latn-CS" altLang="en-US"/>
              <a:t>_</a:t>
            </a:r>
          </a:p>
        </p:txBody>
      </p:sp>
      <p:sp>
        <p:nvSpPr>
          <p:cNvPr id="12420" name="TextBox 141"/>
          <p:cNvSpPr txBox="1">
            <a:spLocks noChangeArrowheads="1"/>
          </p:cNvSpPr>
          <p:nvPr/>
        </p:nvSpPr>
        <p:spPr bwMode="auto">
          <a:xfrm>
            <a:off x="4187825" y="3429000"/>
            <a:ext cx="31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r-Latn-CS" altLang="en-US"/>
              <a:t>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Karakteristike</a:t>
            </a:r>
            <a:endParaRPr lang="sr-Latn-CS" altLang="en-US" smtClean="0"/>
          </a:p>
        </p:txBody>
      </p:sp>
      <p:sp>
        <p:nvSpPr>
          <p:cNvPr id="20483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sr-Latn-CS" altLang="en-US" smtClean="0"/>
              <a:t>Koristi se </a:t>
            </a:r>
            <a:r>
              <a:rPr lang="en-US" altLang="en-US" smtClean="0"/>
              <a:t>stacionarni ref </a:t>
            </a:r>
            <a:r>
              <a:rPr lang="sr-Latn-CS" altLang="en-US" smtClean="0"/>
              <a:t>sistem</a:t>
            </a:r>
            <a:r>
              <a:rPr lang="en-US" altLang="en-US" smtClean="0"/>
              <a:t>.</a:t>
            </a:r>
          </a:p>
          <a:p>
            <a:pPr eaLnBrk="1" hangingPunct="1"/>
            <a:r>
              <a:rPr lang="sr-Latn-CS" altLang="en-US" smtClean="0"/>
              <a:t>Detuning je posledica promene samo otpora statora.</a:t>
            </a:r>
            <a:endParaRPr lang="en-US" altLang="en-US" smtClean="0"/>
          </a:p>
          <a:p>
            <a:pPr eaLnBrk="1" hangingPunct="1"/>
            <a:r>
              <a:rPr lang="sr-Latn-CS" altLang="en-US" smtClean="0"/>
              <a:t>Vrlo b</a:t>
            </a:r>
            <a:r>
              <a:rPr lang="en-US" altLang="en-US" smtClean="0"/>
              <a:t>r</a:t>
            </a:r>
            <a:r>
              <a:rPr lang="sr-Latn-CS" altLang="en-US" smtClean="0"/>
              <a:t>z odziv momenta.</a:t>
            </a:r>
          </a:p>
          <a:p>
            <a:pPr eaLnBrk="1" hangingPunct="1"/>
            <a:endParaRPr lang="sr-Latn-CS" altLang="en-US" smtClean="0"/>
          </a:p>
          <a:p>
            <a:pPr eaLnBrk="1" hangingPunct="1"/>
            <a:endParaRPr lang="sr-Latn-CS" altLang="en-US" smtClean="0"/>
          </a:p>
        </p:txBody>
      </p:sp>
      <p:sp>
        <p:nvSpPr>
          <p:cNvPr id="20484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sr-Latn-CS" altLang="en-US" smtClean="0"/>
              <a:t>Neophodna kompenzacija promene otpora statora.</a:t>
            </a:r>
          </a:p>
          <a:p>
            <a:pPr eaLnBrk="1" hangingPunct="1"/>
            <a:r>
              <a:rPr lang="sr-Latn-CS" altLang="en-US" smtClean="0"/>
              <a:t>Zavisnost od histerezisa komparatora.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smtClean="0"/>
              <a:t>Stacionarni referentni sistem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647700" y="2141538"/>
          <a:ext cx="23622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3" imgW="1180800" imgH="253800" progId="Equation.3">
                  <p:embed/>
                </p:oleObj>
              </mc:Choice>
              <mc:Fallback>
                <p:oleObj name="Equation" r:id="rId3" imgW="1180800" imgH="253800" progId="Equation.3">
                  <p:embed/>
                  <p:pic>
                    <p:nvPicPr>
                      <p:cNvPr id="0" name="Object 4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" y="2141538"/>
                        <a:ext cx="2362200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5"/>
          <p:cNvSpPr>
            <a:spLocks noChangeArrowheads="1"/>
          </p:cNvSpPr>
          <p:nvPr/>
        </p:nvSpPr>
        <p:spPr bwMode="auto">
          <a:xfrm>
            <a:off x="3790950" y="2225675"/>
            <a:ext cx="62071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400">
                <a:ea typeface="Times New Roman" panose="02020603050405020304" pitchFamily="18" charset="0"/>
                <a:cs typeface="TimesRoman" charset="0"/>
              </a:rPr>
              <a:t>	(1)</a:t>
            </a:r>
            <a:endParaRPr lang="en-US" altLang="en-US" sz="1300">
              <a:ea typeface="Times New Roman" panose="02020603050405020304" pitchFamily="18" charset="0"/>
              <a:cs typeface="TimesRoman" charset="0"/>
            </a:endParaRPr>
          </a:p>
          <a:p>
            <a:pPr algn="just"/>
            <a:r>
              <a:rPr lang="en-US" altLang="en-US" sz="1400">
                <a:ea typeface="Times New Roman" panose="02020603050405020304" pitchFamily="18" charset="0"/>
                <a:cs typeface="TimesRoman" charset="0"/>
              </a:rPr>
              <a:t>	</a:t>
            </a:r>
            <a:endParaRPr lang="en-US" altLang="en-US" sz="2000">
              <a:ea typeface="Times New Roman" panose="02020603050405020304" pitchFamily="18" charset="0"/>
              <a:cs typeface="TimesRoman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636588" y="3008313"/>
          <a:ext cx="2363787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5" imgW="1180800" imgH="228600" progId="Equation.3">
                  <p:embed/>
                </p:oleObj>
              </mc:Choice>
              <mc:Fallback>
                <p:oleObj name="Equation" r:id="rId5" imgW="1180800" imgH="228600" progId="Equation.3">
                  <p:embed/>
                  <p:pic>
                    <p:nvPicPr>
                      <p:cNvPr id="0" name="Object 6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588" y="3008313"/>
                        <a:ext cx="2363787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7" name="Rectangle 7"/>
          <p:cNvSpPr>
            <a:spLocks noChangeArrowheads="1"/>
          </p:cNvSpPr>
          <p:nvPr/>
        </p:nvSpPr>
        <p:spPr bwMode="auto">
          <a:xfrm>
            <a:off x="3951288" y="3068638"/>
            <a:ext cx="5000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400">
                <a:ea typeface="Times New Roman" panose="02020603050405020304" pitchFamily="18" charset="0"/>
                <a:cs typeface="TimesRoman" charset="0"/>
              </a:rPr>
              <a:t>	(2)</a:t>
            </a:r>
            <a:endParaRPr lang="en-US" altLang="en-US" sz="1300">
              <a:ea typeface="Times New Roman" panose="02020603050405020304" pitchFamily="18" charset="0"/>
              <a:cs typeface="TimesRoman" charset="0"/>
            </a:endParaRPr>
          </a:p>
          <a:p>
            <a:pPr algn="just"/>
            <a:r>
              <a:rPr lang="en-US" altLang="en-US" sz="1400">
                <a:ea typeface="Times New Roman" panose="02020603050405020304" pitchFamily="18" charset="0"/>
                <a:cs typeface="TimesRoman" charset="0"/>
              </a:rPr>
              <a:t>	</a:t>
            </a:r>
            <a:endParaRPr lang="en-US" altLang="en-US" sz="2000">
              <a:ea typeface="Times New Roman" panose="02020603050405020304" pitchFamily="18" charset="0"/>
              <a:cs typeface="TimesRoman" charset="0"/>
            </a:endParaRPr>
          </a:p>
        </p:txBody>
      </p:sp>
      <p:graphicFrame>
        <p:nvGraphicFramePr>
          <p:cNvPr id="1028" name="Object 8"/>
          <p:cNvGraphicFramePr>
            <a:graphicFrameLocks noChangeAspect="1"/>
          </p:cNvGraphicFramePr>
          <p:nvPr/>
        </p:nvGraphicFramePr>
        <p:xfrm>
          <a:off x="584200" y="3763963"/>
          <a:ext cx="304006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7" imgW="1523880" imgH="253800" progId="Equation.3">
                  <p:embed/>
                </p:oleObj>
              </mc:Choice>
              <mc:Fallback>
                <p:oleObj name="Equation" r:id="rId7" imgW="1523880" imgH="253800" progId="Equation.3">
                  <p:embed/>
                  <p:pic>
                    <p:nvPicPr>
                      <p:cNvPr id="0" name="Object 8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200" y="3763963"/>
                        <a:ext cx="3040063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8" name="Rectangle 9"/>
          <p:cNvSpPr>
            <a:spLocks noChangeArrowheads="1"/>
          </p:cNvSpPr>
          <p:nvPr/>
        </p:nvSpPr>
        <p:spPr bwMode="auto">
          <a:xfrm>
            <a:off x="3951288" y="3849688"/>
            <a:ext cx="5000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400">
                <a:ea typeface="Times New Roman" panose="02020603050405020304" pitchFamily="18" charset="0"/>
                <a:cs typeface="TimesRoman" charset="0"/>
              </a:rPr>
              <a:t>	(3)</a:t>
            </a:r>
            <a:endParaRPr lang="en-US" altLang="en-US" sz="1300">
              <a:ea typeface="Times New Roman" panose="02020603050405020304" pitchFamily="18" charset="0"/>
              <a:cs typeface="TimesRoman" charset="0"/>
            </a:endParaRPr>
          </a:p>
          <a:p>
            <a:pPr algn="just"/>
            <a:r>
              <a:rPr lang="en-US" altLang="en-US" sz="1400">
                <a:ea typeface="Times New Roman" panose="02020603050405020304" pitchFamily="18" charset="0"/>
                <a:cs typeface="TimesRoman" charset="0"/>
              </a:rPr>
              <a:t>	</a:t>
            </a:r>
            <a:endParaRPr lang="en-US" altLang="en-US" sz="2000">
              <a:ea typeface="Times New Roman" panose="02020603050405020304" pitchFamily="18" charset="0"/>
              <a:cs typeface="TimesRoman" charset="0"/>
            </a:endParaRPr>
          </a:p>
        </p:txBody>
      </p:sp>
      <p:graphicFrame>
        <p:nvGraphicFramePr>
          <p:cNvPr id="1029" name="Object 10"/>
          <p:cNvGraphicFramePr>
            <a:graphicFrameLocks noChangeAspect="1"/>
          </p:cNvGraphicFramePr>
          <p:nvPr/>
        </p:nvGraphicFramePr>
        <p:xfrm>
          <a:off x="585788" y="4606925"/>
          <a:ext cx="3048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9" imgW="1523880" imgH="253800" progId="Equation.3">
                  <p:embed/>
                </p:oleObj>
              </mc:Choice>
              <mc:Fallback>
                <p:oleObj name="Equation" r:id="rId9" imgW="1523880" imgH="253800" progId="Equation.3">
                  <p:embed/>
                  <p:pic>
                    <p:nvPicPr>
                      <p:cNvPr id="0" name="Object 10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" y="4606925"/>
                        <a:ext cx="3048000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9" name="Rectangle 11"/>
          <p:cNvSpPr>
            <a:spLocks noChangeArrowheads="1"/>
          </p:cNvSpPr>
          <p:nvPr/>
        </p:nvSpPr>
        <p:spPr bwMode="auto">
          <a:xfrm>
            <a:off x="3970338" y="4714875"/>
            <a:ext cx="5000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400">
                <a:ea typeface="Times New Roman" panose="02020603050405020304" pitchFamily="18" charset="0"/>
                <a:cs typeface="TimesRoman" charset="0"/>
              </a:rPr>
              <a:t>	(4)</a:t>
            </a:r>
            <a:endParaRPr lang="en-US" altLang="en-US" sz="1300">
              <a:ea typeface="Times New Roman" panose="02020603050405020304" pitchFamily="18" charset="0"/>
              <a:cs typeface="TimesRoman" charset="0"/>
            </a:endParaRPr>
          </a:p>
          <a:p>
            <a:pPr algn="just"/>
            <a:r>
              <a:rPr lang="en-US" altLang="en-US" sz="1400">
                <a:ea typeface="Times New Roman" panose="02020603050405020304" pitchFamily="18" charset="0"/>
                <a:cs typeface="TimesRoman" charset="0"/>
              </a:rPr>
              <a:t>	</a:t>
            </a:r>
            <a:endParaRPr lang="en-US" altLang="en-US" sz="2000">
              <a:ea typeface="Times New Roman" panose="02020603050405020304" pitchFamily="18" charset="0"/>
              <a:cs typeface="TimesRoman" charset="0"/>
            </a:endParaRPr>
          </a:p>
        </p:txBody>
      </p:sp>
      <p:graphicFrame>
        <p:nvGraphicFramePr>
          <p:cNvPr id="1030" name="Object 12"/>
          <p:cNvGraphicFramePr>
            <a:graphicFrameLocks noChangeAspect="1"/>
          </p:cNvGraphicFramePr>
          <p:nvPr/>
        </p:nvGraphicFramePr>
        <p:xfrm>
          <a:off x="5026025" y="2225675"/>
          <a:ext cx="2311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11" imgW="1155700" imgH="228600" progId="Equation.3">
                  <p:embed/>
                </p:oleObj>
              </mc:Choice>
              <mc:Fallback>
                <p:oleObj name="Equation" r:id="rId11" imgW="1155700" imgH="228600" progId="Equation.3">
                  <p:embed/>
                  <p:pic>
                    <p:nvPicPr>
                      <p:cNvPr id="0" name="Object 12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6025" y="2225675"/>
                        <a:ext cx="23114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0" name="Rectangle 13"/>
          <p:cNvSpPr>
            <a:spLocks noChangeArrowheads="1"/>
          </p:cNvSpPr>
          <p:nvPr/>
        </p:nvSpPr>
        <p:spPr bwMode="auto">
          <a:xfrm>
            <a:off x="7799388" y="2268538"/>
            <a:ext cx="4222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400">
                <a:ea typeface="Times New Roman" panose="02020603050405020304" pitchFamily="18" charset="0"/>
                <a:cs typeface="TimesRoman" charset="0"/>
              </a:rPr>
              <a:t>	(5)</a:t>
            </a:r>
            <a:endParaRPr lang="en-US" altLang="en-US" sz="1300">
              <a:ea typeface="Times New Roman" panose="02020603050405020304" pitchFamily="18" charset="0"/>
              <a:cs typeface="TimesRoman" charset="0"/>
            </a:endParaRPr>
          </a:p>
          <a:p>
            <a:pPr algn="just"/>
            <a:r>
              <a:rPr lang="en-US" altLang="en-US" sz="1400">
                <a:ea typeface="Times New Roman" panose="02020603050405020304" pitchFamily="18" charset="0"/>
                <a:cs typeface="TimesRoman" charset="0"/>
              </a:rPr>
              <a:t>	</a:t>
            </a:r>
            <a:endParaRPr lang="en-US" altLang="en-US" sz="2000">
              <a:ea typeface="Times New Roman" panose="02020603050405020304" pitchFamily="18" charset="0"/>
              <a:cs typeface="TimesRoman" charset="0"/>
            </a:endParaRPr>
          </a:p>
        </p:txBody>
      </p:sp>
      <p:graphicFrame>
        <p:nvGraphicFramePr>
          <p:cNvPr id="1031" name="Object 14"/>
          <p:cNvGraphicFramePr>
            <a:graphicFrameLocks noChangeAspect="1"/>
          </p:cNvGraphicFramePr>
          <p:nvPr/>
        </p:nvGraphicFramePr>
        <p:xfrm>
          <a:off x="5026025" y="3032125"/>
          <a:ext cx="2311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Equation" r:id="rId13" imgW="1155700" imgH="228600" progId="Equation.3">
                  <p:embed/>
                </p:oleObj>
              </mc:Choice>
              <mc:Fallback>
                <p:oleObj name="Equation" r:id="rId13" imgW="1155700" imgH="228600" progId="Equation.3">
                  <p:embed/>
                  <p:pic>
                    <p:nvPicPr>
                      <p:cNvPr id="0" name="Object 14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6025" y="3032125"/>
                        <a:ext cx="23114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1" name="Rectangle 15"/>
          <p:cNvSpPr>
            <a:spLocks noChangeArrowheads="1"/>
          </p:cNvSpPr>
          <p:nvPr/>
        </p:nvSpPr>
        <p:spPr bwMode="auto">
          <a:xfrm>
            <a:off x="7739063" y="3092450"/>
            <a:ext cx="5000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400">
                <a:ea typeface="Times New Roman" panose="02020603050405020304" pitchFamily="18" charset="0"/>
                <a:cs typeface="TimesRoman" charset="0"/>
              </a:rPr>
              <a:t>	(6)</a:t>
            </a:r>
            <a:endParaRPr lang="en-US" altLang="en-US" sz="1300">
              <a:ea typeface="Times New Roman" panose="02020603050405020304" pitchFamily="18" charset="0"/>
              <a:cs typeface="TimesRoman" charset="0"/>
            </a:endParaRPr>
          </a:p>
          <a:p>
            <a:pPr algn="just"/>
            <a:r>
              <a:rPr lang="en-US" altLang="en-US" sz="1400">
                <a:ea typeface="Times New Roman" panose="02020603050405020304" pitchFamily="18" charset="0"/>
                <a:cs typeface="TimesRoman" charset="0"/>
              </a:rPr>
              <a:t>	</a:t>
            </a:r>
            <a:endParaRPr lang="en-US" altLang="en-US" sz="2000">
              <a:ea typeface="Times New Roman" panose="02020603050405020304" pitchFamily="18" charset="0"/>
              <a:cs typeface="TimesRoman" charset="0"/>
            </a:endParaRPr>
          </a:p>
        </p:txBody>
      </p:sp>
      <p:graphicFrame>
        <p:nvGraphicFramePr>
          <p:cNvPr id="1032" name="Object 16"/>
          <p:cNvGraphicFramePr>
            <a:graphicFrameLocks noChangeAspect="1"/>
          </p:cNvGraphicFramePr>
          <p:nvPr/>
        </p:nvGraphicFramePr>
        <p:xfrm>
          <a:off x="5000625" y="3752850"/>
          <a:ext cx="23368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Equation" r:id="rId15" imgW="1168400" imgH="228600" progId="Equation.3">
                  <p:embed/>
                </p:oleObj>
              </mc:Choice>
              <mc:Fallback>
                <p:oleObj name="Equation" r:id="rId15" imgW="1168400" imgH="228600" progId="Equation.3">
                  <p:embed/>
                  <p:pic>
                    <p:nvPicPr>
                      <p:cNvPr id="0" name="Object 16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5" y="3752850"/>
                        <a:ext cx="23368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2" name="Rectangle 17"/>
          <p:cNvSpPr>
            <a:spLocks noChangeArrowheads="1"/>
          </p:cNvSpPr>
          <p:nvPr/>
        </p:nvSpPr>
        <p:spPr bwMode="auto">
          <a:xfrm>
            <a:off x="7756525" y="3813175"/>
            <a:ext cx="4826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400">
                <a:ea typeface="Times New Roman" panose="02020603050405020304" pitchFamily="18" charset="0"/>
                <a:cs typeface="TimesRoman" charset="0"/>
              </a:rPr>
              <a:t>	(7)</a:t>
            </a:r>
            <a:endParaRPr lang="en-US" altLang="en-US" sz="1300">
              <a:ea typeface="Times New Roman" panose="02020603050405020304" pitchFamily="18" charset="0"/>
              <a:cs typeface="TimesRoman" charset="0"/>
            </a:endParaRPr>
          </a:p>
          <a:p>
            <a:pPr algn="just"/>
            <a:r>
              <a:rPr lang="en-US" altLang="en-US" sz="1400">
                <a:ea typeface="Times New Roman" panose="02020603050405020304" pitchFamily="18" charset="0"/>
                <a:cs typeface="TimesRoman" charset="0"/>
              </a:rPr>
              <a:t>	</a:t>
            </a:r>
            <a:endParaRPr lang="en-US" altLang="en-US" sz="2000">
              <a:ea typeface="Times New Roman" panose="02020603050405020304" pitchFamily="18" charset="0"/>
              <a:cs typeface="TimesRoman" charset="0"/>
            </a:endParaRPr>
          </a:p>
        </p:txBody>
      </p:sp>
      <p:graphicFrame>
        <p:nvGraphicFramePr>
          <p:cNvPr id="1033" name="Object 18"/>
          <p:cNvGraphicFramePr>
            <a:graphicFrameLocks noChangeAspect="1"/>
          </p:cNvGraphicFramePr>
          <p:nvPr/>
        </p:nvGraphicFramePr>
        <p:xfrm>
          <a:off x="5002213" y="4646613"/>
          <a:ext cx="233521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Equation" r:id="rId17" imgW="1167893" imgH="203112" progId="Equation.3">
                  <p:embed/>
                </p:oleObj>
              </mc:Choice>
              <mc:Fallback>
                <p:oleObj name="Equation" r:id="rId17" imgW="1167893" imgH="203112" progId="Equation.3">
                  <p:embed/>
                  <p:pic>
                    <p:nvPicPr>
                      <p:cNvPr id="0" name="Object 18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2213" y="4646613"/>
                        <a:ext cx="2335212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7799388" y="4687888"/>
            <a:ext cx="4397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400">
                <a:ea typeface="Times New Roman" panose="02020603050405020304" pitchFamily="18" charset="0"/>
                <a:cs typeface="TimesRoman" charset="0"/>
              </a:rPr>
              <a:t>	(8)</a:t>
            </a:r>
            <a:endParaRPr lang="en-US" altLang="en-US" sz="2000">
              <a:ea typeface="Times New Roman" panose="02020603050405020304" pitchFamily="18" charset="0"/>
              <a:cs typeface="TimesRoman" charset="0"/>
            </a:endParaRPr>
          </a:p>
        </p:txBody>
      </p:sp>
      <p:graphicFrame>
        <p:nvGraphicFramePr>
          <p:cNvPr id="1034" name="Object 20"/>
          <p:cNvGraphicFramePr>
            <a:graphicFrameLocks noChangeAspect="1"/>
          </p:cNvGraphicFramePr>
          <p:nvPr/>
        </p:nvGraphicFramePr>
        <p:xfrm>
          <a:off x="2541588" y="5691188"/>
          <a:ext cx="3163887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Equation" r:id="rId19" imgW="1600200" imgH="393480" progId="Equation.3">
                  <p:embed/>
                </p:oleObj>
              </mc:Choice>
              <mc:Fallback>
                <p:oleObj name="Equation" r:id="rId19" imgW="1600200" imgH="393480" progId="Equation.3">
                  <p:embed/>
                  <p:pic>
                    <p:nvPicPr>
                      <p:cNvPr id="0" name="Object 20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1588" y="5691188"/>
                        <a:ext cx="3163887" cy="784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" name="Rectangle 21"/>
          <p:cNvSpPr>
            <a:spLocks noChangeArrowheads="1"/>
          </p:cNvSpPr>
          <p:nvPr/>
        </p:nvSpPr>
        <p:spPr bwMode="auto">
          <a:xfrm>
            <a:off x="6256338" y="6015038"/>
            <a:ext cx="4397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  <a:tab pos="5715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400">
                <a:ea typeface="Times New Roman" panose="02020603050405020304" pitchFamily="18" charset="0"/>
                <a:cs typeface="TimesRoman" charset="0"/>
              </a:rPr>
              <a:t>	(9)</a:t>
            </a:r>
            <a:endParaRPr lang="en-US" altLang="en-US" sz="2000">
              <a:ea typeface="Times New Roman" panose="02020603050405020304" pitchFamily="18" charset="0"/>
              <a:cs typeface="Times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Freeform 12" descr="Light downward diagonal"/>
          <p:cNvSpPr>
            <a:spLocks/>
          </p:cNvSpPr>
          <p:nvPr/>
        </p:nvSpPr>
        <p:spPr bwMode="auto">
          <a:xfrm>
            <a:off x="2900363" y="4437063"/>
            <a:ext cx="3816350" cy="720725"/>
          </a:xfrm>
          <a:custGeom>
            <a:avLst/>
            <a:gdLst>
              <a:gd name="T0" fmla="*/ 0 w 2404"/>
              <a:gd name="T1" fmla="*/ 720725 h 454"/>
              <a:gd name="T2" fmla="*/ 1295400 w 2404"/>
              <a:gd name="T3" fmla="*/ 0 h 454"/>
              <a:gd name="T4" fmla="*/ 3816350 w 2404"/>
              <a:gd name="T5" fmla="*/ 0 h 454"/>
              <a:gd name="T6" fmla="*/ 2519362 w 2404"/>
              <a:gd name="T7" fmla="*/ 720725 h 454"/>
              <a:gd name="T8" fmla="*/ 0 w 2404"/>
              <a:gd name="T9" fmla="*/ 720725 h 45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04"/>
              <a:gd name="T16" fmla="*/ 0 h 454"/>
              <a:gd name="T17" fmla="*/ 2404 w 2404"/>
              <a:gd name="T18" fmla="*/ 454 h 45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04" h="454">
                <a:moveTo>
                  <a:pt x="0" y="454"/>
                </a:moveTo>
                <a:lnTo>
                  <a:pt x="816" y="0"/>
                </a:lnTo>
                <a:lnTo>
                  <a:pt x="2404" y="0"/>
                </a:lnTo>
                <a:lnTo>
                  <a:pt x="1587" y="454"/>
                </a:lnTo>
                <a:lnTo>
                  <a:pt x="0" y="454"/>
                </a:lnTo>
                <a:close/>
              </a:path>
            </a:pathLst>
          </a:custGeom>
          <a:pattFill prst="ltDnDiag">
            <a:fgClr>
              <a:schemeClr val="bg1"/>
            </a:fgClr>
            <a:bgClr>
              <a:srgbClr val="FFFFFF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571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>
            <p:ph type="title" sz="quarter"/>
          </p:nvPr>
        </p:nvGraphicFramePr>
        <p:xfrm>
          <a:off x="2195513" y="692150"/>
          <a:ext cx="4999037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Equation" r:id="rId3" imgW="2336760" imgH="393480" progId="Equation.3">
                  <p:embed/>
                </p:oleObj>
              </mc:Choice>
              <mc:Fallback>
                <p:oleObj name="Equation" r:id="rId3" imgW="233676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692150"/>
                        <a:ext cx="4999037" cy="842963"/>
                      </a:xfrm>
                      <a:prstGeom prst="rect">
                        <a:avLst/>
                      </a:prstGeom>
                      <a:solidFill>
                        <a:srgbClr val="FFFFFF">
                          <a:alpha val="50000"/>
                        </a:srgb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24"/>
          <p:cNvGraphicFramePr>
            <a:graphicFrameLocks noChangeAspect="1"/>
          </p:cNvGraphicFramePr>
          <p:nvPr>
            <p:ph sz="quarter" idx="1"/>
          </p:nvPr>
        </p:nvGraphicFramePr>
        <p:xfrm>
          <a:off x="3979863" y="3789363"/>
          <a:ext cx="354012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5" imgW="126720" imgH="241200" progId="Equation.3">
                  <p:embed/>
                </p:oleObj>
              </mc:Choice>
              <mc:Fallback>
                <p:oleObj name="Equation" r:id="rId5" imgW="126720" imgH="2412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9863" y="3789363"/>
                        <a:ext cx="354012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26"/>
          <p:cNvGraphicFramePr>
            <a:graphicFrameLocks noChangeAspect="1"/>
          </p:cNvGraphicFramePr>
          <p:nvPr>
            <p:ph sz="quarter" idx="2"/>
          </p:nvPr>
        </p:nvGraphicFramePr>
        <p:xfrm>
          <a:off x="5348288" y="5300663"/>
          <a:ext cx="392112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tion" r:id="rId7" imgW="177480" imgH="228600" progId="Equation.3">
                  <p:embed/>
                </p:oleObj>
              </mc:Choice>
              <mc:Fallback>
                <p:oleObj name="Equation" r:id="rId7" imgW="177480" imgH="2286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8288" y="5300663"/>
                        <a:ext cx="392112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32"/>
          <p:cNvGraphicFramePr>
            <a:graphicFrameLocks noChangeAspect="1"/>
          </p:cNvGraphicFramePr>
          <p:nvPr>
            <p:ph sz="quarter" idx="3"/>
          </p:nvPr>
        </p:nvGraphicFramePr>
        <p:xfrm>
          <a:off x="2700338" y="1773238"/>
          <a:ext cx="523875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Equation" r:id="rId9" imgW="203040" imgH="228600" progId="Equation.3">
                  <p:embed/>
                </p:oleObj>
              </mc:Choice>
              <mc:Fallback>
                <p:oleObj name="Equation" r:id="rId9" imgW="203040" imgH="2286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1773238"/>
                        <a:ext cx="523875" cy="588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7" name="Line 5"/>
          <p:cNvSpPr>
            <a:spLocks noChangeShapeType="1"/>
          </p:cNvSpPr>
          <p:nvPr/>
        </p:nvSpPr>
        <p:spPr bwMode="auto">
          <a:xfrm>
            <a:off x="2900363" y="5156200"/>
            <a:ext cx="2519362" cy="1588"/>
          </a:xfrm>
          <a:prstGeom prst="line">
            <a:avLst/>
          </a:prstGeom>
          <a:noFill/>
          <a:ln w="57150">
            <a:solidFill>
              <a:srgbClr val="000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8" name="Line 6"/>
          <p:cNvSpPr>
            <a:spLocks noChangeShapeType="1"/>
          </p:cNvSpPr>
          <p:nvPr/>
        </p:nvSpPr>
        <p:spPr bwMode="auto">
          <a:xfrm flipV="1">
            <a:off x="2900363" y="4437063"/>
            <a:ext cx="1295400" cy="720725"/>
          </a:xfrm>
          <a:prstGeom prst="line">
            <a:avLst/>
          </a:prstGeom>
          <a:noFill/>
          <a:ln w="57150">
            <a:solidFill>
              <a:srgbClr val="000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9" name="Line 9"/>
          <p:cNvSpPr>
            <a:spLocks noChangeShapeType="1"/>
          </p:cNvSpPr>
          <p:nvPr/>
        </p:nvSpPr>
        <p:spPr bwMode="auto">
          <a:xfrm flipV="1">
            <a:off x="2900363" y="2420938"/>
            <a:ext cx="0" cy="273685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0" name="Line 10"/>
          <p:cNvSpPr>
            <a:spLocks noChangeShapeType="1"/>
          </p:cNvSpPr>
          <p:nvPr/>
        </p:nvSpPr>
        <p:spPr bwMode="auto">
          <a:xfrm>
            <a:off x="4195763" y="4437063"/>
            <a:ext cx="2519362" cy="1587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1" name="Line 11"/>
          <p:cNvSpPr>
            <a:spLocks noChangeShapeType="1"/>
          </p:cNvSpPr>
          <p:nvPr/>
        </p:nvSpPr>
        <p:spPr bwMode="auto">
          <a:xfrm flipV="1">
            <a:off x="5419725" y="4437063"/>
            <a:ext cx="1295400" cy="720725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2" name="Freeform 23"/>
          <p:cNvSpPr>
            <a:spLocks/>
          </p:cNvSpPr>
          <p:nvPr/>
        </p:nvSpPr>
        <p:spPr bwMode="auto">
          <a:xfrm>
            <a:off x="3641725" y="4776788"/>
            <a:ext cx="214313" cy="371475"/>
          </a:xfrm>
          <a:custGeom>
            <a:avLst/>
            <a:gdLst>
              <a:gd name="T0" fmla="*/ 0 w 135"/>
              <a:gd name="T1" fmla="*/ 0 h 234"/>
              <a:gd name="T2" fmla="*/ 123825 w 135"/>
              <a:gd name="T3" fmla="*/ 85725 h 234"/>
              <a:gd name="T4" fmla="*/ 200025 w 135"/>
              <a:gd name="T5" fmla="*/ 204788 h 234"/>
              <a:gd name="T6" fmla="*/ 209550 w 135"/>
              <a:gd name="T7" fmla="*/ 371475 h 234"/>
              <a:gd name="T8" fmla="*/ 0 60000 65536"/>
              <a:gd name="T9" fmla="*/ 0 60000 65536"/>
              <a:gd name="T10" fmla="*/ 0 60000 65536"/>
              <a:gd name="T11" fmla="*/ 0 60000 65536"/>
              <a:gd name="T12" fmla="*/ 0 w 135"/>
              <a:gd name="T13" fmla="*/ 0 h 234"/>
              <a:gd name="T14" fmla="*/ 135 w 135"/>
              <a:gd name="T15" fmla="*/ 234 h 23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5" h="234">
                <a:moveTo>
                  <a:pt x="0" y="0"/>
                </a:moveTo>
                <a:cubicBezTo>
                  <a:pt x="14" y="8"/>
                  <a:pt x="57" y="33"/>
                  <a:pt x="78" y="54"/>
                </a:cubicBezTo>
                <a:cubicBezTo>
                  <a:pt x="99" y="75"/>
                  <a:pt x="117" y="99"/>
                  <a:pt x="126" y="129"/>
                </a:cubicBezTo>
                <a:cubicBezTo>
                  <a:pt x="135" y="159"/>
                  <a:pt x="131" y="212"/>
                  <a:pt x="132" y="234"/>
                </a:cubicBezTo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054" name="Object 34"/>
          <p:cNvGraphicFramePr>
            <a:graphicFrameLocks noChangeAspect="1"/>
          </p:cNvGraphicFramePr>
          <p:nvPr>
            <p:ph sz="quarter" idx="4"/>
          </p:nvPr>
        </p:nvGraphicFramePr>
        <p:xfrm>
          <a:off x="5203825" y="3441700"/>
          <a:ext cx="576263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Equation" r:id="rId11" imgW="266400" imgH="253800" progId="Equation.3">
                  <p:embed/>
                </p:oleObj>
              </mc:Choice>
              <mc:Fallback>
                <p:oleObj name="Equation" r:id="rId11" imgW="266400" imgH="25380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3825" y="3441700"/>
                        <a:ext cx="576263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3" name="Line 36"/>
          <p:cNvSpPr>
            <a:spLocks noChangeShapeType="1"/>
          </p:cNvSpPr>
          <p:nvPr/>
        </p:nvSpPr>
        <p:spPr bwMode="auto">
          <a:xfrm flipH="1">
            <a:off x="4845050" y="3860800"/>
            <a:ext cx="574675" cy="792163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055" name="Object 37"/>
          <p:cNvGraphicFramePr>
            <a:graphicFrameLocks noChangeAspect="1"/>
          </p:cNvGraphicFramePr>
          <p:nvPr/>
        </p:nvGraphicFramePr>
        <p:xfrm>
          <a:off x="3548063" y="4868863"/>
          <a:ext cx="228600" cy="29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13" imgW="126720" imgH="164880" progId="Equation.3">
                  <p:embed/>
                </p:oleObj>
              </mc:Choice>
              <mc:Fallback>
                <p:oleObj name="Equation" r:id="rId13" imgW="126720" imgH="16488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8063" y="4868863"/>
                        <a:ext cx="228600" cy="29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Line 39"/>
          <p:cNvSpPr>
            <a:spLocks noChangeShapeType="1"/>
          </p:cNvSpPr>
          <p:nvPr/>
        </p:nvSpPr>
        <p:spPr bwMode="auto">
          <a:xfrm rot="-5400000">
            <a:off x="0" y="3536950"/>
            <a:ext cx="42481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2" name="Line 35"/>
          <p:cNvSpPr>
            <a:spLocks noChangeShapeType="1"/>
          </p:cNvSpPr>
          <p:nvPr/>
        </p:nvSpPr>
        <p:spPr bwMode="auto">
          <a:xfrm>
            <a:off x="2124075" y="5661025"/>
            <a:ext cx="42481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074" name="Object 8"/>
          <p:cNvGraphicFramePr>
            <a:graphicFrameLocks noChangeAspect="1"/>
          </p:cNvGraphicFramePr>
          <p:nvPr/>
        </p:nvGraphicFramePr>
        <p:xfrm>
          <a:off x="3171825" y="4292600"/>
          <a:ext cx="354013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Equation" r:id="rId3" imgW="126720" imgH="241200" progId="Equation.3">
                  <p:embed/>
                </p:oleObj>
              </mc:Choice>
              <mc:Fallback>
                <p:oleObj name="Equation" r:id="rId3" imgW="126720" imgH="241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1825" y="4292600"/>
                        <a:ext cx="354013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9"/>
          <p:cNvGraphicFramePr>
            <a:graphicFrameLocks noChangeAspect="1"/>
          </p:cNvGraphicFramePr>
          <p:nvPr/>
        </p:nvGraphicFramePr>
        <p:xfrm>
          <a:off x="4540250" y="5803900"/>
          <a:ext cx="392113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Equation" r:id="rId5" imgW="177480" imgH="228600" progId="Equation.3">
                  <p:embed/>
                </p:oleObj>
              </mc:Choice>
              <mc:Fallback>
                <p:oleObj name="Equation" r:id="rId5" imgW="177480" imgH="228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0250" y="5803900"/>
                        <a:ext cx="392113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10"/>
          <p:cNvGraphicFramePr>
            <a:graphicFrameLocks noChangeAspect="1"/>
          </p:cNvGraphicFramePr>
          <p:nvPr/>
        </p:nvGraphicFramePr>
        <p:xfrm>
          <a:off x="1331913" y="1268413"/>
          <a:ext cx="425450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Equation" r:id="rId7" imgW="164880" imgH="228600" progId="Equation.3">
                  <p:embed/>
                </p:oleObj>
              </mc:Choice>
              <mc:Fallback>
                <p:oleObj name="Equation" r:id="rId7" imgW="16488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1268413"/>
                        <a:ext cx="425450" cy="588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3" name="Line 11"/>
          <p:cNvSpPr>
            <a:spLocks noChangeShapeType="1"/>
          </p:cNvSpPr>
          <p:nvPr/>
        </p:nvSpPr>
        <p:spPr bwMode="auto">
          <a:xfrm>
            <a:off x="2092325" y="5659438"/>
            <a:ext cx="2519363" cy="1587"/>
          </a:xfrm>
          <a:prstGeom prst="line">
            <a:avLst/>
          </a:prstGeom>
          <a:noFill/>
          <a:ln w="57150">
            <a:solidFill>
              <a:srgbClr val="000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 flipV="1">
            <a:off x="2092325" y="4940300"/>
            <a:ext cx="1295400" cy="7207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5" name="Line 13"/>
          <p:cNvSpPr>
            <a:spLocks noChangeShapeType="1"/>
          </p:cNvSpPr>
          <p:nvPr/>
        </p:nvSpPr>
        <p:spPr bwMode="auto">
          <a:xfrm flipV="1">
            <a:off x="2124075" y="2924175"/>
            <a:ext cx="0" cy="27368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6" name="Freeform 16"/>
          <p:cNvSpPr>
            <a:spLocks/>
          </p:cNvSpPr>
          <p:nvPr/>
        </p:nvSpPr>
        <p:spPr bwMode="auto">
          <a:xfrm>
            <a:off x="2833688" y="5280025"/>
            <a:ext cx="214312" cy="371475"/>
          </a:xfrm>
          <a:custGeom>
            <a:avLst/>
            <a:gdLst>
              <a:gd name="T0" fmla="*/ 0 w 135"/>
              <a:gd name="T1" fmla="*/ 0 h 234"/>
              <a:gd name="T2" fmla="*/ 123825 w 135"/>
              <a:gd name="T3" fmla="*/ 85725 h 234"/>
              <a:gd name="T4" fmla="*/ 200024 w 135"/>
              <a:gd name="T5" fmla="*/ 204788 h 234"/>
              <a:gd name="T6" fmla="*/ 209550 w 135"/>
              <a:gd name="T7" fmla="*/ 371475 h 234"/>
              <a:gd name="T8" fmla="*/ 0 60000 65536"/>
              <a:gd name="T9" fmla="*/ 0 60000 65536"/>
              <a:gd name="T10" fmla="*/ 0 60000 65536"/>
              <a:gd name="T11" fmla="*/ 0 60000 65536"/>
              <a:gd name="T12" fmla="*/ 0 w 135"/>
              <a:gd name="T13" fmla="*/ 0 h 234"/>
              <a:gd name="T14" fmla="*/ 135 w 135"/>
              <a:gd name="T15" fmla="*/ 234 h 23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5" h="234">
                <a:moveTo>
                  <a:pt x="0" y="0"/>
                </a:moveTo>
                <a:cubicBezTo>
                  <a:pt x="14" y="8"/>
                  <a:pt x="57" y="33"/>
                  <a:pt x="78" y="54"/>
                </a:cubicBezTo>
                <a:cubicBezTo>
                  <a:pt x="99" y="75"/>
                  <a:pt x="117" y="99"/>
                  <a:pt x="126" y="129"/>
                </a:cubicBezTo>
                <a:cubicBezTo>
                  <a:pt x="135" y="159"/>
                  <a:pt x="131" y="212"/>
                  <a:pt x="132" y="234"/>
                </a:cubicBezTo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077" name="Object 19"/>
          <p:cNvGraphicFramePr>
            <a:graphicFrameLocks noChangeAspect="1"/>
          </p:cNvGraphicFramePr>
          <p:nvPr/>
        </p:nvGraphicFramePr>
        <p:xfrm>
          <a:off x="2740025" y="5372100"/>
          <a:ext cx="228600" cy="29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Equation" r:id="rId9" imgW="126720" imgH="164880" progId="Equation.3">
                  <p:embed/>
                </p:oleObj>
              </mc:Choice>
              <mc:Fallback>
                <p:oleObj name="Equation" r:id="rId9" imgW="126720" imgH="1648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0025" y="5372100"/>
                        <a:ext cx="228600" cy="29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23"/>
          <p:cNvGraphicFramePr>
            <a:graphicFrameLocks noChangeAspect="1"/>
          </p:cNvGraphicFramePr>
          <p:nvPr>
            <p:ph sz="half" idx="1"/>
          </p:nvPr>
        </p:nvGraphicFramePr>
        <p:xfrm>
          <a:off x="2195513" y="3213100"/>
          <a:ext cx="363537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Equation" r:id="rId11" imgW="152280" imgH="228600" progId="Equation.3">
                  <p:embed/>
                </p:oleObj>
              </mc:Choice>
              <mc:Fallback>
                <p:oleObj name="Equation" r:id="rId11" imgW="152280" imgH="22860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3213100"/>
                        <a:ext cx="363537" cy="544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40"/>
          <p:cNvGraphicFramePr>
            <a:graphicFrameLocks noChangeAspect="1"/>
          </p:cNvGraphicFramePr>
          <p:nvPr>
            <p:ph sz="quarter" idx="2"/>
          </p:nvPr>
        </p:nvGraphicFramePr>
        <p:xfrm>
          <a:off x="2195513" y="1125538"/>
          <a:ext cx="301625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Equation" r:id="rId13" imgW="126720" imgH="164880" progId="Equation.3">
                  <p:embed/>
                </p:oleObj>
              </mc:Choice>
              <mc:Fallback>
                <p:oleObj name="Equation" r:id="rId13" imgW="126720" imgH="16488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1125538"/>
                        <a:ext cx="301625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7" name="Line 25"/>
          <p:cNvSpPr>
            <a:spLocks noChangeShapeType="1"/>
          </p:cNvSpPr>
          <p:nvPr/>
        </p:nvSpPr>
        <p:spPr bwMode="auto">
          <a:xfrm flipH="1" flipV="1">
            <a:off x="1835150" y="1412875"/>
            <a:ext cx="273050" cy="424815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8" name="Text Box 26"/>
          <p:cNvSpPr txBox="1">
            <a:spLocks noChangeArrowheads="1"/>
          </p:cNvSpPr>
          <p:nvPr/>
        </p:nvSpPr>
        <p:spPr bwMode="auto">
          <a:xfrm>
            <a:off x="2124075" y="549275"/>
            <a:ext cx="46640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r-Latn-CS" altLang="en-US" sz="2400">
                <a:solidFill>
                  <a:srgbClr val="FF3300"/>
                </a:solidFill>
              </a:rPr>
              <a:t>Fazorski dijagram statorskih veličina</a:t>
            </a:r>
          </a:p>
        </p:txBody>
      </p:sp>
      <p:sp>
        <p:nvSpPr>
          <p:cNvPr id="3089" name="Line 27"/>
          <p:cNvSpPr>
            <a:spLocks noChangeShapeType="1"/>
          </p:cNvSpPr>
          <p:nvPr/>
        </p:nvSpPr>
        <p:spPr bwMode="auto">
          <a:xfrm flipV="1">
            <a:off x="2124075" y="2708275"/>
            <a:ext cx="431800" cy="2159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0" name="Line 28"/>
          <p:cNvSpPr>
            <a:spLocks noChangeShapeType="1"/>
          </p:cNvSpPr>
          <p:nvPr/>
        </p:nvSpPr>
        <p:spPr bwMode="auto">
          <a:xfrm rot="16200000" flipV="1">
            <a:off x="1547813" y="1698625"/>
            <a:ext cx="1295400" cy="720725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1" name="Freeform 32"/>
          <p:cNvSpPr>
            <a:spLocks/>
          </p:cNvSpPr>
          <p:nvPr/>
        </p:nvSpPr>
        <p:spPr bwMode="auto">
          <a:xfrm>
            <a:off x="755650" y="2085975"/>
            <a:ext cx="2713038" cy="666750"/>
          </a:xfrm>
          <a:custGeom>
            <a:avLst/>
            <a:gdLst>
              <a:gd name="T0" fmla="*/ 2713038 w 1709"/>
              <a:gd name="T1" fmla="*/ 598488 h 420"/>
              <a:gd name="T2" fmla="*/ 2093913 w 1709"/>
              <a:gd name="T3" fmla="*/ 165100 h 420"/>
              <a:gd name="T4" fmla="*/ 1276350 w 1709"/>
              <a:gd name="T5" fmla="*/ 4763 h 420"/>
              <a:gd name="T6" fmla="*/ 579438 w 1709"/>
              <a:gd name="T7" fmla="*/ 192087 h 420"/>
              <a:gd name="T8" fmla="*/ 0 w 1709"/>
              <a:gd name="T9" fmla="*/ 666750 h 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09"/>
              <a:gd name="T16" fmla="*/ 0 h 420"/>
              <a:gd name="T17" fmla="*/ 1709 w 1709"/>
              <a:gd name="T18" fmla="*/ 420 h 4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09" h="420">
                <a:moveTo>
                  <a:pt x="1709" y="377"/>
                </a:moveTo>
                <a:cubicBezTo>
                  <a:pt x="1645" y="331"/>
                  <a:pt x="1470" y="166"/>
                  <a:pt x="1319" y="104"/>
                </a:cubicBezTo>
                <a:cubicBezTo>
                  <a:pt x="1168" y="42"/>
                  <a:pt x="963" y="0"/>
                  <a:pt x="804" y="3"/>
                </a:cubicBezTo>
                <a:cubicBezTo>
                  <a:pt x="645" y="6"/>
                  <a:pt x="499" y="52"/>
                  <a:pt x="365" y="121"/>
                </a:cubicBezTo>
                <a:cubicBezTo>
                  <a:pt x="231" y="190"/>
                  <a:pt x="76" y="358"/>
                  <a:pt x="0" y="420"/>
                </a:cubicBezTo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2" name="Text Box 33"/>
          <p:cNvSpPr txBox="1">
            <a:spLocks noChangeArrowheads="1"/>
          </p:cNvSpPr>
          <p:nvPr/>
        </p:nvSpPr>
        <p:spPr bwMode="auto">
          <a:xfrm>
            <a:off x="3429000" y="2349500"/>
            <a:ext cx="5487988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 u="sng">
                <a:solidFill>
                  <a:srgbClr val="FF3300"/>
                </a:solidFill>
              </a:rPr>
              <a:t>Uvek nam je potreban stalan fluks</a:t>
            </a:r>
            <a:r>
              <a:rPr lang="sr-Latn-CS" altLang="en-US">
                <a:solidFill>
                  <a:srgbClr val="FF3300"/>
                </a:solidFill>
              </a:rPr>
              <a:t>!</a:t>
            </a:r>
          </a:p>
          <a:p>
            <a:pPr algn="l" eaLnBrk="1" hangingPunct="1"/>
            <a:endParaRPr lang="sr-Latn-CS" altLang="en-US">
              <a:solidFill>
                <a:srgbClr val="FF3300"/>
              </a:solidFill>
            </a:endParaRPr>
          </a:p>
          <a:p>
            <a:pPr algn="l" eaLnBrk="1" hangingPunct="1"/>
            <a:r>
              <a:rPr lang="sr-Latn-CS" altLang="en-US">
                <a:solidFill>
                  <a:srgbClr val="FF3300"/>
                </a:solidFill>
              </a:rPr>
              <a:t>Momenat?</a:t>
            </a:r>
          </a:p>
          <a:p>
            <a:pPr algn="l" eaLnBrk="1" hangingPunct="1">
              <a:buFontTx/>
              <a:buAutoNum type="arabicPeriod"/>
            </a:pPr>
            <a:r>
              <a:rPr lang="sr-Latn-CS" altLang="en-US">
                <a:solidFill>
                  <a:srgbClr val="FF3300"/>
                </a:solidFill>
              </a:rPr>
              <a:t>Stalan: stalna struja– stalan napon.</a:t>
            </a:r>
          </a:p>
          <a:p>
            <a:pPr algn="l" eaLnBrk="1" hangingPunct="1">
              <a:buFontTx/>
              <a:buAutoNum type="arabicPeriod"/>
            </a:pPr>
            <a:r>
              <a:rPr lang="sr-Latn-CS" altLang="en-US">
                <a:solidFill>
                  <a:srgbClr val="FF3300"/>
                </a:solidFill>
              </a:rPr>
              <a:t>Veći : veća struja – viši napon!</a:t>
            </a:r>
          </a:p>
          <a:p>
            <a:pPr algn="l" eaLnBrk="1" hangingPunct="1">
              <a:buFontTx/>
              <a:buAutoNum type="arabicPeriod"/>
            </a:pPr>
            <a:r>
              <a:rPr lang="sr-Latn-CS" altLang="en-US">
                <a:solidFill>
                  <a:srgbClr val="FF3300"/>
                </a:solidFill>
              </a:rPr>
              <a:t>Manji : manja struja – niži napon!</a:t>
            </a:r>
            <a:endParaRPr lang="en-GB" altLang="en-US">
              <a:solidFill>
                <a:srgbClr val="FF3300"/>
              </a:solidFill>
            </a:endParaRPr>
          </a:p>
        </p:txBody>
      </p:sp>
      <p:graphicFrame>
        <p:nvGraphicFramePr>
          <p:cNvPr id="3080" name="Object 49"/>
          <p:cNvGraphicFramePr>
            <a:graphicFrameLocks noChangeAspect="1"/>
          </p:cNvGraphicFramePr>
          <p:nvPr>
            <p:ph sz="quarter" idx="3"/>
          </p:nvPr>
        </p:nvGraphicFramePr>
        <p:xfrm>
          <a:off x="6443663" y="5445125"/>
          <a:ext cx="365125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Equation" r:id="rId15" imgW="139680" imgH="177480" progId="Equation.3">
                  <p:embed/>
                </p:oleObj>
              </mc:Choice>
              <mc:Fallback>
                <p:oleObj name="Equation" r:id="rId15" imgW="139680" imgH="1774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3663" y="5445125"/>
                        <a:ext cx="365125" cy="46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sr-Latn-CS" altLang="en-US" smtClean="0"/>
              <a:t>Važne relacije!</a:t>
            </a:r>
          </a:p>
        </p:txBody>
      </p:sp>
      <p:graphicFrame>
        <p:nvGraphicFramePr>
          <p:cNvPr id="4098" name="Rectangle 4"/>
          <p:cNvGraphicFramePr>
            <a:graphicFrameLocks/>
          </p:cNvGraphicFramePr>
          <p:nvPr>
            <p:ph sz="quarter" idx="1"/>
          </p:nvPr>
        </p:nvGraphicFramePr>
        <p:xfrm>
          <a:off x="836613" y="1600200"/>
          <a:ext cx="3279775" cy="218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Equation" r:id="rId3" imgW="0" imgH="0" progId="Equation.3">
                  <p:embed/>
                </p:oleObj>
              </mc:Choice>
              <mc:Fallback>
                <p:oleObj name="Equation" r:id="rId3" imgW="0" imgH="0" progId="Equation.3">
                  <p:embed/>
                  <p:pic>
                    <p:nvPicPr>
                      <p:cNvPr id="0" name="Rectangle 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6613" y="1600200"/>
                        <a:ext cx="3279775" cy="2185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9"/>
          <p:cNvGraphicFramePr>
            <a:graphicFrameLocks noChangeAspect="1"/>
          </p:cNvGraphicFramePr>
          <p:nvPr>
            <p:ph sz="quarter" idx="2"/>
          </p:nvPr>
        </p:nvGraphicFramePr>
        <p:xfrm>
          <a:off x="611188" y="1493838"/>
          <a:ext cx="4105275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Equation" r:id="rId4" imgW="1866600" imgH="279360" progId="Equation.3">
                  <p:embed/>
                </p:oleObj>
              </mc:Choice>
              <mc:Fallback>
                <p:oleObj name="Equation" r:id="rId4" imgW="1866600" imgH="2793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493838"/>
                        <a:ext cx="4105275" cy="614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>
                                <a:alpha val="50000"/>
                              </a:scheme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13"/>
          <p:cNvGraphicFramePr>
            <a:graphicFrameLocks noChangeAspect="1"/>
          </p:cNvGraphicFramePr>
          <p:nvPr>
            <p:ph sz="quarter" idx="3"/>
          </p:nvPr>
        </p:nvGraphicFramePr>
        <p:xfrm>
          <a:off x="682625" y="2543175"/>
          <a:ext cx="4033838" cy="59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Equation" r:id="rId6" imgW="1879560" imgH="279360" progId="Equation.3">
                  <p:embed/>
                </p:oleObj>
              </mc:Choice>
              <mc:Fallback>
                <p:oleObj name="Equation" r:id="rId6" imgW="1879560" imgH="2793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625" y="2543175"/>
                        <a:ext cx="4033838" cy="598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>
                                <a:alpha val="50000"/>
                              </a:scheme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15"/>
          <p:cNvGraphicFramePr>
            <a:graphicFrameLocks noChangeAspect="1"/>
          </p:cNvGraphicFramePr>
          <p:nvPr>
            <p:ph sz="quarter" idx="4"/>
          </p:nvPr>
        </p:nvGraphicFramePr>
        <p:xfrm>
          <a:off x="2916238" y="3860800"/>
          <a:ext cx="3281362" cy="196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Equation" r:id="rId8" imgW="1143000" imgH="685800" progId="Equation.3">
                  <p:embed/>
                </p:oleObj>
              </mc:Choice>
              <mc:Fallback>
                <p:oleObj name="Equation" r:id="rId8" imgW="1143000" imgH="6858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38" y="3860800"/>
                        <a:ext cx="3281362" cy="196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17"/>
          <p:cNvGraphicFramePr>
            <a:graphicFrameLocks noChangeAspect="1"/>
          </p:cNvGraphicFramePr>
          <p:nvPr/>
        </p:nvGraphicFramePr>
        <p:xfrm>
          <a:off x="5435600" y="1700213"/>
          <a:ext cx="3024188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Equation" r:id="rId10" imgW="1041120" imgH="342720" progId="Equation.3">
                  <p:embed/>
                </p:oleObj>
              </mc:Choice>
              <mc:Fallback>
                <p:oleObj name="Equation" r:id="rId10" imgW="1041120" imgH="34272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1700213"/>
                        <a:ext cx="3024188" cy="99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8"/>
          <p:cNvGraphicFramePr>
            <a:graphicFrameLocks noChangeAspect="1"/>
          </p:cNvGraphicFramePr>
          <p:nvPr/>
        </p:nvGraphicFramePr>
        <p:xfrm>
          <a:off x="2051050" y="404813"/>
          <a:ext cx="5249863" cy="196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Equation" r:id="rId3" imgW="1828800" imgH="685800" progId="Equation.3">
                  <p:embed/>
                </p:oleObj>
              </mc:Choice>
              <mc:Fallback>
                <p:oleObj name="Equation" r:id="rId3" imgW="1828800" imgH="685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404813"/>
                        <a:ext cx="5249863" cy="196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9"/>
          <p:cNvGraphicFramePr>
            <a:graphicFrameLocks noChangeAspect="1"/>
          </p:cNvGraphicFramePr>
          <p:nvPr/>
        </p:nvGraphicFramePr>
        <p:xfrm>
          <a:off x="827088" y="3141663"/>
          <a:ext cx="2219325" cy="2697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Equation" r:id="rId5" imgW="1002960" imgH="1218960" progId="Equation.3">
                  <p:embed/>
                </p:oleObj>
              </mc:Choice>
              <mc:Fallback>
                <p:oleObj name="Equation" r:id="rId5" imgW="1002960" imgH="12189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3141663"/>
                        <a:ext cx="2219325" cy="2697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10"/>
          <p:cNvGraphicFramePr>
            <a:graphicFrameLocks noChangeAspect="1"/>
          </p:cNvGraphicFramePr>
          <p:nvPr/>
        </p:nvGraphicFramePr>
        <p:xfrm>
          <a:off x="5003800" y="3500438"/>
          <a:ext cx="2586038" cy="208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Equation" r:id="rId7" imgW="850680" imgH="685800" progId="Equation.3">
                  <p:embed/>
                </p:oleObj>
              </mc:Choice>
              <mc:Fallback>
                <p:oleObj name="Equation" r:id="rId7" imgW="850680" imgH="6858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3500438"/>
                        <a:ext cx="2586038" cy="2084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Group 4"/>
          <p:cNvGrpSpPr>
            <a:grpSpLocks/>
          </p:cNvGrpSpPr>
          <p:nvPr/>
        </p:nvGrpSpPr>
        <p:grpSpPr bwMode="auto">
          <a:xfrm>
            <a:off x="958850" y="1052513"/>
            <a:ext cx="7500938" cy="3357562"/>
            <a:chOff x="620" y="1001"/>
            <a:chExt cx="4725" cy="2115"/>
          </a:xfrm>
        </p:grpSpPr>
        <p:sp>
          <p:nvSpPr>
            <p:cNvPr id="6150" name="Oval 5"/>
            <p:cNvSpPr>
              <a:spLocks noChangeArrowheads="1"/>
            </p:cNvSpPr>
            <p:nvPr/>
          </p:nvSpPr>
          <p:spPr bwMode="auto">
            <a:xfrm>
              <a:off x="4741" y="1576"/>
              <a:ext cx="604" cy="60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151" name="Rectangle 6"/>
            <p:cNvSpPr>
              <a:spLocks noChangeArrowheads="1"/>
            </p:cNvSpPr>
            <p:nvPr/>
          </p:nvSpPr>
          <p:spPr bwMode="auto">
            <a:xfrm>
              <a:off x="1329" y="1001"/>
              <a:ext cx="523" cy="16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152" name="Rectangle 7"/>
            <p:cNvSpPr>
              <a:spLocks noChangeArrowheads="1"/>
            </p:cNvSpPr>
            <p:nvPr/>
          </p:nvSpPr>
          <p:spPr bwMode="auto">
            <a:xfrm>
              <a:off x="1964" y="1017"/>
              <a:ext cx="363" cy="164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153" name="Rectangle 8"/>
            <p:cNvSpPr>
              <a:spLocks noChangeArrowheads="1"/>
            </p:cNvSpPr>
            <p:nvPr/>
          </p:nvSpPr>
          <p:spPr bwMode="auto">
            <a:xfrm>
              <a:off x="2502" y="1015"/>
              <a:ext cx="363" cy="164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154" name="Rectangle 9"/>
            <p:cNvSpPr>
              <a:spLocks noChangeArrowheads="1"/>
            </p:cNvSpPr>
            <p:nvPr/>
          </p:nvSpPr>
          <p:spPr bwMode="auto">
            <a:xfrm>
              <a:off x="3123" y="1015"/>
              <a:ext cx="1417" cy="164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155" name="Freeform 10"/>
            <p:cNvSpPr>
              <a:spLocks/>
            </p:cNvSpPr>
            <p:nvPr/>
          </p:nvSpPr>
          <p:spPr bwMode="auto">
            <a:xfrm>
              <a:off x="3553" y="1693"/>
              <a:ext cx="1250" cy="8"/>
            </a:xfrm>
            <a:custGeom>
              <a:avLst/>
              <a:gdLst>
                <a:gd name="T0" fmla="*/ 0 w 1250"/>
                <a:gd name="T1" fmla="*/ 0 h 8"/>
                <a:gd name="T2" fmla="*/ 1250 w 1250"/>
                <a:gd name="T3" fmla="*/ 8 h 8"/>
                <a:gd name="T4" fmla="*/ 0 60000 65536"/>
                <a:gd name="T5" fmla="*/ 0 60000 65536"/>
                <a:gd name="T6" fmla="*/ 0 w 1250"/>
                <a:gd name="T7" fmla="*/ 0 h 8"/>
                <a:gd name="T8" fmla="*/ 1250 w 1250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50" h="8">
                  <a:moveTo>
                    <a:pt x="0" y="0"/>
                  </a:moveTo>
                  <a:lnTo>
                    <a:pt x="1250" y="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oval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6" name="Freeform 11"/>
            <p:cNvSpPr>
              <a:spLocks/>
            </p:cNvSpPr>
            <p:nvPr/>
          </p:nvSpPr>
          <p:spPr bwMode="auto">
            <a:xfrm>
              <a:off x="3956" y="1861"/>
              <a:ext cx="785" cy="1"/>
            </a:xfrm>
            <a:custGeom>
              <a:avLst/>
              <a:gdLst>
                <a:gd name="T0" fmla="*/ 0 w 785"/>
                <a:gd name="T1" fmla="*/ 1 h 1"/>
                <a:gd name="T2" fmla="*/ 785 w 785"/>
                <a:gd name="T3" fmla="*/ 0 h 1"/>
                <a:gd name="T4" fmla="*/ 0 60000 65536"/>
                <a:gd name="T5" fmla="*/ 0 60000 65536"/>
                <a:gd name="T6" fmla="*/ 0 w 785"/>
                <a:gd name="T7" fmla="*/ 0 h 1"/>
                <a:gd name="T8" fmla="*/ 785 w 785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85" h="1">
                  <a:moveTo>
                    <a:pt x="0" y="1"/>
                  </a:moveTo>
                  <a:lnTo>
                    <a:pt x="785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oval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7" name="Freeform 12"/>
            <p:cNvSpPr>
              <a:spLocks/>
            </p:cNvSpPr>
            <p:nvPr/>
          </p:nvSpPr>
          <p:spPr bwMode="auto">
            <a:xfrm>
              <a:off x="4356" y="2028"/>
              <a:ext cx="420" cy="1"/>
            </a:xfrm>
            <a:custGeom>
              <a:avLst/>
              <a:gdLst>
                <a:gd name="T0" fmla="*/ 0 w 420"/>
                <a:gd name="T1" fmla="*/ 0 h 1"/>
                <a:gd name="T2" fmla="*/ 420 w 420"/>
                <a:gd name="T3" fmla="*/ 1 h 1"/>
                <a:gd name="T4" fmla="*/ 0 60000 65536"/>
                <a:gd name="T5" fmla="*/ 0 60000 65536"/>
                <a:gd name="T6" fmla="*/ 0 w 420"/>
                <a:gd name="T7" fmla="*/ 0 h 1"/>
                <a:gd name="T8" fmla="*/ 420 w 42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20" h="1">
                  <a:moveTo>
                    <a:pt x="0" y="0"/>
                  </a:moveTo>
                  <a:lnTo>
                    <a:pt x="420" y="1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oval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8" name="Freeform 13"/>
            <p:cNvSpPr>
              <a:spLocks/>
            </p:cNvSpPr>
            <p:nvPr/>
          </p:nvSpPr>
          <p:spPr bwMode="auto">
            <a:xfrm>
              <a:off x="1422" y="1072"/>
              <a:ext cx="2938" cy="1532"/>
            </a:xfrm>
            <a:custGeom>
              <a:avLst/>
              <a:gdLst>
                <a:gd name="T0" fmla="*/ 2938 w 2938"/>
                <a:gd name="T1" fmla="*/ 1472 h 1532"/>
                <a:gd name="T2" fmla="*/ 2938 w 2938"/>
                <a:gd name="T3" fmla="*/ 1524 h 1532"/>
                <a:gd name="T4" fmla="*/ 0 w 2938"/>
                <a:gd name="T5" fmla="*/ 1532 h 1532"/>
                <a:gd name="T6" fmla="*/ 3 w 2938"/>
                <a:gd name="T7" fmla="*/ 8 h 1532"/>
                <a:gd name="T8" fmla="*/ 174 w 2938"/>
                <a:gd name="T9" fmla="*/ 8 h 1532"/>
                <a:gd name="T10" fmla="*/ 2934 w 2938"/>
                <a:gd name="T11" fmla="*/ 0 h 1532"/>
                <a:gd name="T12" fmla="*/ 2934 w 2938"/>
                <a:gd name="T13" fmla="*/ 156 h 15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938"/>
                <a:gd name="T22" fmla="*/ 0 h 1532"/>
                <a:gd name="T23" fmla="*/ 2938 w 2938"/>
                <a:gd name="T24" fmla="*/ 1532 h 15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938" h="1532">
                  <a:moveTo>
                    <a:pt x="2938" y="1472"/>
                  </a:moveTo>
                  <a:lnTo>
                    <a:pt x="2938" y="1524"/>
                  </a:lnTo>
                  <a:lnTo>
                    <a:pt x="0" y="1532"/>
                  </a:lnTo>
                  <a:lnTo>
                    <a:pt x="3" y="8"/>
                  </a:lnTo>
                  <a:lnTo>
                    <a:pt x="174" y="8"/>
                  </a:lnTo>
                  <a:lnTo>
                    <a:pt x="2934" y="0"/>
                  </a:lnTo>
                  <a:lnTo>
                    <a:pt x="2934" y="15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9" name="Freeform 14"/>
            <p:cNvSpPr>
              <a:spLocks/>
            </p:cNvSpPr>
            <p:nvPr/>
          </p:nvSpPr>
          <p:spPr bwMode="auto">
            <a:xfrm>
              <a:off x="1590" y="1078"/>
              <a:ext cx="1" cy="1530"/>
            </a:xfrm>
            <a:custGeom>
              <a:avLst/>
              <a:gdLst>
                <a:gd name="T0" fmla="*/ 0 w 1"/>
                <a:gd name="T1" fmla="*/ 0 h 1530"/>
                <a:gd name="T2" fmla="*/ 0 w 1"/>
                <a:gd name="T3" fmla="*/ 1530 h 1530"/>
                <a:gd name="T4" fmla="*/ 0 60000 65536"/>
                <a:gd name="T5" fmla="*/ 0 60000 65536"/>
                <a:gd name="T6" fmla="*/ 0 w 1"/>
                <a:gd name="T7" fmla="*/ 0 h 1530"/>
                <a:gd name="T8" fmla="*/ 1 w 1"/>
                <a:gd name="T9" fmla="*/ 1530 h 153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30">
                  <a:moveTo>
                    <a:pt x="0" y="0"/>
                  </a:moveTo>
                  <a:lnTo>
                    <a:pt x="0" y="153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0" name="Freeform 15"/>
            <p:cNvSpPr>
              <a:spLocks/>
            </p:cNvSpPr>
            <p:nvPr/>
          </p:nvSpPr>
          <p:spPr bwMode="auto">
            <a:xfrm>
              <a:off x="1752" y="1080"/>
              <a:ext cx="6" cy="1524"/>
            </a:xfrm>
            <a:custGeom>
              <a:avLst/>
              <a:gdLst>
                <a:gd name="T0" fmla="*/ 0 w 6"/>
                <a:gd name="T1" fmla="*/ 0 h 1524"/>
                <a:gd name="T2" fmla="*/ 6 w 6"/>
                <a:gd name="T3" fmla="*/ 1524 h 1524"/>
                <a:gd name="T4" fmla="*/ 0 60000 65536"/>
                <a:gd name="T5" fmla="*/ 0 60000 65536"/>
                <a:gd name="T6" fmla="*/ 0 w 6"/>
                <a:gd name="T7" fmla="*/ 0 h 1524"/>
                <a:gd name="T8" fmla="*/ 6 w 6"/>
                <a:gd name="T9" fmla="*/ 1524 h 15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" h="1524">
                  <a:moveTo>
                    <a:pt x="0" y="0"/>
                  </a:moveTo>
                  <a:lnTo>
                    <a:pt x="6" y="152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1" name="Line 16"/>
            <p:cNvSpPr>
              <a:spLocks noChangeShapeType="1"/>
            </p:cNvSpPr>
            <p:nvPr/>
          </p:nvSpPr>
          <p:spPr bwMode="auto">
            <a:xfrm>
              <a:off x="1170" y="1666"/>
              <a:ext cx="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2" name="Freeform 17"/>
            <p:cNvSpPr>
              <a:spLocks/>
            </p:cNvSpPr>
            <p:nvPr/>
          </p:nvSpPr>
          <p:spPr bwMode="auto">
            <a:xfrm>
              <a:off x="1170" y="1861"/>
              <a:ext cx="425" cy="1"/>
            </a:xfrm>
            <a:custGeom>
              <a:avLst/>
              <a:gdLst>
                <a:gd name="T0" fmla="*/ 0 w 425"/>
                <a:gd name="T1" fmla="*/ 0 h 1"/>
                <a:gd name="T2" fmla="*/ 425 w 425"/>
                <a:gd name="T3" fmla="*/ 0 h 1"/>
                <a:gd name="T4" fmla="*/ 0 60000 65536"/>
                <a:gd name="T5" fmla="*/ 0 60000 65536"/>
                <a:gd name="T6" fmla="*/ 0 w 425"/>
                <a:gd name="T7" fmla="*/ 0 h 1"/>
                <a:gd name="T8" fmla="*/ 425 w 425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25" h="1">
                  <a:moveTo>
                    <a:pt x="0" y="0"/>
                  </a:moveTo>
                  <a:lnTo>
                    <a:pt x="425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3" name="Freeform 18"/>
            <p:cNvSpPr>
              <a:spLocks/>
            </p:cNvSpPr>
            <p:nvPr/>
          </p:nvSpPr>
          <p:spPr bwMode="auto">
            <a:xfrm>
              <a:off x="1179" y="2029"/>
              <a:ext cx="584" cy="1"/>
            </a:xfrm>
            <a:custGeom>
              <a:avLst/>
              <a:gdLst>
                <a:gd name="T0" fmla="*/ 0 w 584"/>
                <a:gd name="T1" fmla="*/ 0 h 1"/>
                <a:gd name="T2" fmla="*/ 584 w 584"/>
                <a:gd name="T3" fmla="*/ 0 h 1"/>
                <a:gd name="T4" fmla="*/ 0 60000 65536"/>
                <a:gd name="T5" fmla="*/ 0 60000 65536"/>
                <a:gd name="T6" fmla="*/ 0 w 584"/>
                <a:gd name="T7" fmla="*/ 0 h 1"/>
                <a:gd name="T8" fmla="*/ 584 w 58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84" h="1">
                  <a:moveTo>
                    <a:pt x="0" y="0"/>
                  </a:moveTo>
                  <a:lnTo>
                    <a:pt x="58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4" name="Freeform 19"/>
            <p:cNvSpPr>
              <a:spLocks/>
            </p:cNvSpPr>
            <p:nvPr/>
          </p:nvSpPr>
          <p:spPr bwMode="auto">
            <a:xfrm>
              <a:off x="2232" y="1072"/>
              <a:ext cx="1" cy="362"/>
            </a:xfrm>
            <a:custGeom>
              <a:avLst/>
              <a:gdLst>
                <a:gd name="T0" fmla="*/ 1 w 1"/>
                <a:gd name="T1" fmla="*/ 0 h 362"/>
                <a:gd name="T2" fmla="*/ 0 w 1"/>
                <a:gd name="T3" fmla="*/ 362 h 362"/>
                <a:gd name="T4" fmla="*/ 0 60000 65536"/>
                <a:gd name="T5" fmla="*/ 0 60000 65536"/>
                <a:gd name="T6" fmla="*/ 0 w 1"/>
                <a:gd name="T7" fmla="*/ 0 h 362"/>
                <a:gd name="T8" fmla="*/ 1 w 1"/>
                <a:gd name="T9" fmla="*/ 362 h 36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62">
                  <a:moveTo>
                    <a:pt x="1" y="0"/>
                  </a:moveTo>
                  <a:lnTo>
                    <a:pt x="0" y="36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oval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5" name="Line 20"/>
            <p:cNvSpPr>
              <a:spLocks noChangeShapeType="1"/>
            </p:cNvSpPr>
            <p:nvPr/>
          </p:nvSpPr>
          <p:spPr bwMode="auto">
            <a:xfrm rot="5400000">
              <a:off x="2110" y="2471"/>
              <a:ext cx="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6" name="Freeform 21"/>
            <p:cNvSpPr>
              <a:spLocks/>
            </p:cNvSpPr>
            <p:nvPr/>
          </p:nvSpPr>
          <p:spPr bwMode="auto">
            <a:xfrm>
              <a:off x="2232" y="1613"/>
              <a:ext cx="1" cy="451"/>
            </a:xfrm>
            <a:custGeom>
              <a:avLst/>
              <a:gdLst>
                <a:gd name="T0" fmla="*/ 1 w 1"/>
                <a:gd name="T1" fmla="*/ 0 h 451"/>
                <a:gd name="T2" fmla="*/ 0 w 1"/>
                <a:gd name="T3" fmla="*/ 451 h 451"/>
                <a:gd name="T4" fmla="*/ 0 60000 65536"/>
                <a:gd name="T5" fmla="*/ 0 60000 65536"/>
                <a:gd name="T6" fmla="*/ 0 w 1"/>
                <a:gd name="T7" fmla="*/ 0 h 451"/>
                <a:gd name="T8" fmla="*/ 1 w 1"/>
                <a:gd name="T9" fmla="*/ 451 h 4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451">
                  <a:moveTo>
                    <a:pt x="1" y="0"/>
                  </a:moveTo>
                  <a:lnTo>
                    <a:pt x="0" y="451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7" name="Freeform 22"/>
            <p:cNvSpPr>
              <a:spLocks/>
            </p:cNvSpPr>
            <p:nvPr/>
          </p:nvSpPr>
          <p:spPr bwMode="auto">
            <a:xfrm>
              <a:off x="2700" y="1074"/>
              <a:ext cx="1" cy="702"/>
            </a:xfrm>
            <a:custGeom>
              <a:avLst/>
              <a:gdLst>
                <a:gd name="T0" fmla="*/ 0 w 1"/>
                <a:gd name="T1" fmla="*/ 702 h 702"/>
                <a:gd name="T2" fmla="*/ 0 w 1"/>
                <a:gd name="T3" fmla="*/ 0 h 702"/>
                <a:gd name="T4" fmla="*/ 0 60000 65536"/>
                <a:gd name="T5" fmla="*/ 0 60000 65536"/>
                <a:gd name="T6" fmla="*/ 0 w 1"/>
                <a:gd name="T7" fmla="*/ 0 h 702"/>
                <a:gd name="T8" fmla="*/ 1 w 1"/>
                <a:gd name="T9" fmla="*/ 702 h 7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702">
                  <a:moveTo>
                    <a:pt x="0" y="70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8" name="Freeform 23"/>
            <p:cNvSpPr>
              <a:spLocks/>
            </p:cNvSpPr>
            <p:nvPr/>
          </p:nvSpPr>
          <p:spPr bwMode="auto">
            <a:xfrm>
              <a:off x="2700" y="1830"/>
              <a:ext cx="6" cy="774"/>
            </a:xfrm>
            <a:custGeom>
              <a:avLst/>
              <a:gdLst>
                <a:gd name="T0" fmla="*/ 6 w 6"/>
                <a:gd name="T1" fmla="*/ 0 h 774"/>
                <a:gd name="T2" fmla="*/ 0 w 6"/>
                <a:gd name="T3" fmla="*/ 774 h 774"/>
                <a:gd name="T4" fmla="*/ 0 60000 65536"/>
                <a:gd name="T5" fmla="*/ 0 60000 65536"/>
                <a:gd name="T6" fmla="*/ 0 w 6"/>
                <a:gd name="T7" fmla="*/ 0 h 774"/>
                <a:gd name="T8" fmla="*/ 6 w 6"/>
                <a:gd name="T9" fmla="*/ 774 h 7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" h="774">
                  <a:moveTo>
                    <a:pt x="6" y="0"/>
                  </a:moveTo>
                  <a:lnTo>
                    <a:pt x="0" y="7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9" name="Freeform 24"/>
            <p:cNvSpPr>
              <a:spLocks/>
            </p:cNvSpPr>
            <p:nvPr/>
          </p:nvSpPr>
          <p:spPr bwMode="auto">
            <a:xfrm>
              <a:off x="3548" y="1480"/>
              <a:ext cx="5" cy="724"/>
            </a:xfrm>
            <a:custGeom>
              <a:avLst/>
              <a:gdLst>
                <a:gd name="T0" fmla="*/ 5 w 5"/>
                <a:gd name="T1" fmla="*/ 0 h 724"/>
                <a:gd name="T2" fmla="*/ 0 w 5"/>
                <a:gd name="T3" fmla="*/ 724 h 724"/>
                <a:gd name="T4" fmla="*/ 0 60000 65536"/>
                <a:gd name="T5" fmla="*/ 0 60000 65536"/>
                <a:gd name="T6" fmla="*/ 0 w 5"/>
                <a:gd name="T7" fmla="*/ 0 h 724"/>
                <a:gd name="T8" fmla="*/ 5 w 5"/>
                <a:gd name="T9" fmla="*/ 724 h 7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724">
                  <a:moveTo>
                    <a:pt x="5" y="0"/>
                  </a:moveTo>
                  <a:lnTo>
                    <a:pt x="0" y="72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0" name="Line 25"/>
            <p:cNvSpPr>
              <a:spLocks noChangeShapeType="1"/>
            </p:cNvSpPr>
            <p:nvPr/>
          </p:nvSpPr>
          <p:spPr bwMode="auto">
            <a:xfrm flipH="1">
              <a:off x="3957" y="1514"/>
              <a:ext cx="8" cy="7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1" name="Freeform 26"/>
            <p:cNvSpPr>
              <a:spLocks/>
            </p:cNvSpPr>
            <p:nvPr/>
          </p:nvSpPr>
          <p:spPr bwMode="auto">
            <a:xfrm>
              <a:off x="4356" y="1552"/>
              <a:ext cx="1" cy="680"/>
            </a:xfrm>
            <a:custGeom>
              <a:avLst/>
              <a:gdLst>
                <a:gd name="T0" fmla="*/ 0 w 1"/>
                <a:gd name="T1" fmla="*/ 0 h 680"/>
                <a:gd name="T2" fmla="*/ 0 w 1"/>
                <a:gd name="T3" fmla="*/ 680 h 680"/>
                <a:gd name="T4" fmla="*/ 0 60000 65536"/>
                <a:gd name="T5" fmla="*/ 0 60000 65536"/>
                <a:gd name="T6" fmla="*/ 0 w 1"/>
                <a:gd name="T7" fmla="*/ 0 h 680"/>
                <a:gd name="T8" fmla="*/ 1 w 1"/>
                <a:gd name="T9" fmla="*/ 680 h 6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680">
                  <a:moveTo>
                    <a:pt x="0" y="0"/>
                  </a:moveTo>
                  <a:lnTo>
                    <a:pt x="0" y="68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2" name="Text Box 27"/>
            <p:cNvSpPr txBox="1">
              <a:spLocks noChangeArrowheads="1"/>
            </p:cNvSpPr>
            <p:nvPr/>
          </p:nvSpPr>
          <p:spPr bwMode="auto">
            <a:xfrm>
              <a:off x="620" y="1608"/>
              <a:ext cx="65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/>
                <a:t>3~</a:t>
              </a:r>
            </a:p>
            <a:p>
              <a:pPr eaLnBrk="1" hangingPunct="1"/>
              <a:r>
                <a:rPr lang="en-US" altLang="en-US"/>
                <a:t>izvor</a:t>
              </a:r>
            </a:p>
          </p:txBody>
        </p:sp>
        <p:grpSp>
          <p:nvGrpSpPr>
            <p:cNvPr id="6173" name="Group 28"/>
            <p:cNvGrpSpPr>
              <a:grpSpLocks/>
            </p:cNvGrpSpPr>
            <p:nvPr/>
          </p:nvGrpSpPr>
          <p:grpSpPr bwMode="auto">
            <a:xfrm>
              <a:off x="1377" y="1417"/>
              <a:ext cx="96" cy="92"/>
              <a:chOff x="1001" y="377"/>
              <a:chExt cx="96" cy="92"/>
            </a:xfrm>
          </p:grpSpPr>
          <p:sp>
            <p:nvSpPr>
              <p:cNvPr id="6276" name="Line 29"/>
              <p:cNvSpPr>
                <a:spLocks noChangeShapeType="1"/>
              </p:cNvSpPr>
              <p:nvPr/>
            </p:nvSpPr>
            <p:spPr bwMode="auto">
              <a:xfrm>
                <a:off x="1005" y="377"/>
                <a:ext cx="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7" name="AutoShape 30"/>
              <p:cNvSpPr>
                <a:spLocks noChangeArrowheads="1"/>
              </p:cNvSpPr>
              <p:nvPr/>
            </p:nvSpPr>
            <p:spPr bwMode="auto">
              <a:xfrm>
                <a:off x="1001" y="381"/>
                <a:ext cx="96" cy="8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174" name="Group 31"/>
            <p:cNvGrpSpPr>
              <a:grpSpLocks/>
            </p:cNvGrpSpPr>
            <p:nvPr/>
          </p:nvGrpSpPr>
          <p:grpSpPr bwMode="auto">
            <a:xfrm>
              <a:off x="1550" y="1422"/>
              <a:ext cx="96" cy="92"/>
              <a:chOff x="1001" y="377"/>
              <a:chExt cx="96" cy="92"/>
            </a:xfrm>
          </p:grpSpPr>
          <p:sp>
            <p:nvSpPr>
              <p:cNvPr id="6274" name="Line 32"/>
              <p:cNvSpPr>
                <a:spLocks noChangeShapeType="1"/>
              </p:cNvSpPr>
              <p:nvPr/>
            </p:nvSpPr>
            <p:spPr bwMode="auto">
              <a:xfrm>
                <a:off x="1005" y="377"/>
                <a:ext cx="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5" name="AutoShape 33"/>
              <p:cNvSpPr>
                <a:spLocks noChangeArrowheads="1"/>
              </p:cNvSpPr>
              <p:nvPr/>
            </p:nvSpPr>
            <p:spPr bwMode="auto">
              <a:xfrm>
                <a:off x="1001" y="381"/>
                <a:ext cx="96" cy="8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175" name="Group 34"/>
            <p:cNvGrpSpPr>
              <a:grpSpLocks/>
            </p:cNvGrpSpPr>
            <p:nvPr/>
          </p:nvGrpSpPr>
          <p:grpSpPr bwMode="auto">
            <a:xfrm>
              <a:off x="1710" y="1418"/>
              <a:ext cx="96" cy="92"/>
              <a:chOff x="1001" y="377"/>
              <a:chExt cx="96" cy="92"/>
            </a:xfrm>
          </p:grpSpPr>
          <p:sp>
            <p:nvSpPr>
              <p:cNvPr id="6272" name="Line 35"/>
              <p:cNvSpPr>
                <a:spLocks noChangeShapeType="1"/>
              </p:cNvSpPr>
              <p:nvPr/>
            </p:nvSpPr>
            <p:spPr bwMode="auto">
              <a:xfrm>
                <a:off x="1005" y="377"/>
                <a:ext cx="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3" name="AutoShape 36"/>
              <p:cNvSpPr>
                <a:spLocks noChangeArrowheads="1"/>
              </p:cNvSpPr>
              <p:nvPr/>
            </p:nvSpPr>
            <p:spPr bwMode="auto">
              <a:xfrm>
                <a:off x="1001" y="381"/>
                <a:ext cx="96" cy="8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176" name="Group 37"/>
            <p:cNvGrpSpPr>
              <a:grpSpLocks/>
            </p:cNvGrpSpPr>
            <p:nvPr/>
          </p:nvGrpSpPr>
          <p:grpSpPr bwMode="auto">
            <a:xfrm>
              <a:off x="1362" y="2166"/>
              <a:ext cx="96" cy="92"/>
              <a:chOff x="1001" y="377"/>
              <a:chExt cx="96" cy="92"/>
            </a:xfrm>
          </p:grpSpPr>
          <p:sp>
            <p:nvSpPr>
              <p:cNvPr id="6270" name="Line 38"/>
              <p:cNvSpPr>
                <a:spLocks noChangeShapeType="1"/>
              </p:cNvSpPr>
              <p:nvPr/>
            </p:nvSpPr>
            <p:spPr bwMode="auto">
              <a:xfrm>
                <a:off x="1005" y="377"/>
                <a:ext cx="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1" name="AutoShape 39"/>
              <p:cNvSpPr>
                <a:spLocks noChangeArrowheads="1"/>
              </p:cNvSpPr>
              <p:nvPr/>
            </p:nvSpPr>
            <p:spPr bwMode="auto">
              <a:xfrm>
                <a:off x="1001" y="381"/>
                <a:ext cx="96" cy="8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177" name="Group 40"/>
            <p:cNvGrpSpPr>
              <a:grpSpLocks/>
            </p:cNvGrpSpPr>
            <p:nvPr/>
          </p:nvGrpSpPr>
          <p:grpSpPr bwMode="auto">
            <a:xfrm>
              <a:off x="1542" y="2170"/>
              <a:ext cx="96" cy="92"/>
              <a:chOff x="1001" y="377"/>
              <a:chExt cx="96" cy="92"/>
            </a:xfrm>
          </p:grpSpPr>
          <p:sp>
            <p:nvSpPr>
              <p:cNvPr id="6268" name="Line 41"/>
              <p:cNvSpPr>
                <a:spLocks noChangeShapeType="1"/>
              </p:cNvSpPr>
              <p:nvPr/>
            </p:nvSpPr>
            <p:spPr bwMode="auto">
              <a:xfrm>
                <a:off x="1005" y="377"/>
                <a:ext cx="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9" name="AutoShape 42"/>
              <p:cNvSpPr>
                <a:spLocks noChangeArrowheads="1"/>
              </p:cNvSpPr>
              <p:nvPr/>
            </p:nvSpPr>
            <p:spPr bwMode="auto">
              <a:xfrm>
                <a:off x="1001" y="381"/>
                <a:ext cx="96" cy="8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178" name="Group 43"/>
            <p:cNvGrpSpPr>
              <a:grpSpLocks/>
            </p:cNvGrpSpPr>
            <p:nvPr/>
          </p:nvGrpSpPr>
          <p:grpSpPr bwMode="auto">
            <a:xfrm>
              <a:off x="1702" y="2174"/>
              <a:ext cx="96" cy="92"/>
              <a:chOff x="1001" y="377"/>
              <a:chExt cx="96" cy="92"/>
            </a:xfrm>
          </p:grpSpPr>
          <p:sp>
            <p:nvSpPr>
              <p:cNvPr id="6266" name="Line 44"/>
              <p:cNvSpPr>
                <a:spLocks noChangeShapeType="1"/>
              </p:cNvSpPr>
              <p:nvPr/>
            </p:nvSpPr>
            <p:spPr bwMode="auto">
              <a:xfrm>
                <a:off x="1005" y="377"/>
                <a:ext cx="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7" name="AutoShape 45"/>
              <p:cNvSpPr>
                <a:spLocks noChangeArrowheads="1"/>
              </p:cNvSpPr>
              <p:nvPr/>
            </p:nvSpPr>
            <p:spPr bwMode="auto">
              <a:xfrm>
                <a:off x="1001" y="381"/>
                <a:ext cx="96" cy="8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179" name="Group 46"/>
            <p:cNvGrpSpPr>
              <a:grpSpLocks/>
            </p:cNvGrpSpPr>
            <p:nvPr/>
          </p:nvGrpSpPr>
          <p:grpSpPr bwMode="auto">
            <a:xfrm>
              <a:off x="3570" y="1366"/>
              <a:ext cx="96" cy="92"/>
              <a:chOff x="1001" y="377"/>
              <a:chExt cx="96" cy="92"/>
            </a:xfrm>
          </p:grpSpPr>
          <p:sp>
            <p:nvSpPr>
              <p:cNvPr id="6264" name="Line 47"/>
              <p:cNvSpPr>
                <a:spLocks noChangeShapeType="1"/>
              </p:cNvSpPr>
              <p:nvPr/>
            </p:nvSpPr>
            <p:spPr bwMode="auto">
              <a:xfrm>
                <a:off x="1005" y="377"/>
                <a:ext cx="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5" name="AutoShape 48"/>
              <p:cNvSpPr>
                <a:spLocks noChangeArrowheads="1"/>
              </p:cNvSpPr>
              <p:nvPr/>
            </p:nvSpPr>
            <p:spPr bwMode="auto">
              <a:xfrm>
                <a:off x="1001" y="381"/>
                <a:ext cx="96" cy="8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6180" name="Line 49"/>
            <p:cNvSpPr>
              <a:spLocks noChangeShapeType="1"/>
            </p:cNvSpPr>
            <p:nvPr/>
          </p:nvSpPr>
          <p:spPr bwMode="auto">
            <a:xfrm>
              <a:off x="3368" y="1380"/>
              <a:ext cx="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1" name="Freeform 50"/>
            <p:cNvSpPr>
              <a:spLocks/>
            </p:cNvSpPr>
            <p:nvPr/>
          </p:nvSpPr>
          <p:spPr bwMode="auto">
            <a:xfrm>
              <a:off x="3464" y="1308"/>
              <a:ext cx="4" cy="152"/>
            </a:xfrm>
            <a:custGeom>
              <a:avLst/>
              <a:gdLst>
                <a:gd name="T0" fmla="*/ 0 w 4"/>
                <a:gd name="T1" fmla="*/ 152 h 152"/>
                <a:gd name="T2" fmla="*/ 4 w 4"/>
                <a:gd name="T3" fmla="*/ 0 h 152"/>
                <a:gd name="T4" fmla="*/ 0 60000 65536"/>
                <a:gd name="T5" fmla="*/ 0 60000 65536"/>
                <a:gd name="T6" fmla="*/ 0 w 4"/>
                <a:gd name="T7" fmla="*/ 0 h 152"/>
                <a:gd name="T8" fmla="*/ 4 w 4"/>
                <a:gd name="T9" fmla="*/ 152 h 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152">
                  <a:moveTo>
                    <a:pt x="0" y="152"/>
                  </a:moveTo>
                  <a:lnTo>
                    <a:pt x="4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2" name="Freeform 51"/>
            <p:cNvSpPr>
              <a:spLocks/>
            </p:cNvSpPr>
            <p:nvPr/>
          </p:nvSpPr>
          <p:spPr bwMode="auto">
            <a:xfrm>
              <a:off x="3469" y="1224"/>
              <a:ext cx="152" cy="260"/>
            </a:xfrm>
            <a:custGeom>
              <a:avLst/>
              <a:gdLst>
                <a:gd name="T0" fmla="*/ 152 w 152"/>
                <a:gd name="T1" fmla="*/ 144 h 260"/>
                <a:gd name="T2" fmla="*/ 148 w 152"/>
                <a:gd name="T3" fmla="*/ 0 h 260"/>
                <a:gd name="T4" fmla="*/ 80 w 152"/>
                <a:gd name="T5" fmla="*/ 0 h 260"/>
                <a:gd name="T6" fmla="*/ 76 w 152"/>
                <a:gd name="T7" fmla="*/ 80 h 260"/>
                <a:gd name="T8" fmla="*/ 0 w 152"/>
                <a:gd name="T9" fmla="*/ 124 h 260"/>
                <a:gd name="T10" fmla="*/ 0 w 152"/>
                <a:gd name="T11" fmla="*/ 204 h 260"/>
                <a:gd name="T12" fmla="*/ 83 w 152"/>
                <a:gd name="T13" fmla="*/ 260 h 2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2"/>
                <a:gd name="T22" fmla="*/ 0 h 260"/>
                <a:gd name="T23" fmla="*/ 152 w 152"/>
                <a:gd name="T24" fmla="*/ 260 h 2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2" h="260">
                  <a:moveTo>
                    <a:pt x="152" y="144"/>
                  </a:moveTo>
                  <a:lnTo>
                    <a:pt x="148" y="0"/>
                  </a:lnTo>
                  <a:lnTo>
                    <a:pt x="80" y="0"/>
                  </a:lnTo>
                  <a:lnTo>
                    <a:pt x="76" y="80"/>
                  </a:lnTo>
                  <a:lnTo>
                    <a:pt x="0" y="124"/>
                  </a:lnTo>
                  <a:lnTo>
                    <a:pt x="0" y="204"/>
                  </a:lnTo>
                  <a:lnTo>
                    <a:pt x="83" y="26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3" name="Freeform 52"/>
            <p:cNvSpPr>
              <a:spLocks/>
            </p:cNvSpPr>
            <p:nvPr/>
          </p:nvSpPr>
          <p:spPr bwMode="auto">
            <a:xfrm>
              <a:off x="3552" y="1460"/>
              <a:ext cx="68" cy="92"/>
            </a:xfrm>
            <a:custGeom>
              <a:avLst/>
              <a:gdLst>
                <a:gd name="T0" fmla="*/ 0 w 68"/>
                <a:gd name="T1" fmla="*/ 20 h 92"/>
                <a:gd name="T2" fmla="*/ 0 w 68"/>
                <a:gd name="T3" fmla="*/ 92 h 92"/>
                <a:gd name="T4" fmla="*/ 68 w 68"/>
                <a:gd name="T5" fmla="*/ 92 h 92"/>
                <a:gd name="T6" fmla="*/ 68 w 68"/>
                <a:gd name="T7" fmla="*/ 0 h 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"/>
                <a:gd name="T13" fmla="*/ 0 h 92"/>
                <a:gd name="T14" fmla="*/ 68 w 68"/>
                <a:gd name="T15" fmla="*/ 92 h 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" h="92">
                  <a:moveTo>
                    <a:pt x="0" y="20"/>
                  </a:moveTo>
                  <a:lnTo>
                    <a:pt x="0" y="92"/>
                  </a:lnTo>
                  <a:lnTo>
                    <a:pt x="68" y="92"/>
                  </a:lnTo>
                  <a:lnTo>
                    <a:pt x="6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4" name="Line 53"/>
            <p:cNvSpPr>
              <a:spLocks noChangeShapeType="1"/>
            </p:cNvSpPr>
            <p:nvPr/>
          </p:nvSpPr>
          <p:spPr bwMode="auto">
            <a:xfrm>
              <a:off x="2624" y="1776"/>
              <a:ext cx="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5" name="Arc 54"/>
            <p:cNvSpPr>
              <a:spLocks/>
            </p:cNvSpPr>
            <p:nvPr/>
          </p:nvSpPr>
          <p:spPr bwMode="auto">
            <a:xfrm rot="-2646196">
              <a:off x="2645" y="1792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1 w 21600"/>
                <a:gd name="T3" fmla="*/ 1 h 21600"/>
                <a:gd name="T4" fmla="*/ 0 w 21600"/>
                <a:gd name="T5" fmla="*/ 1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6" name="Text Box 55"/>
            <p:cNvSpPr txBox="1">
              <a:spLocks noChangeArrowheads="1"/>
            </p:cNvSpPr>
            <p:nvPr/>
          </p:nvSpPr>
          <p:spPr bwMode="auto">
            <a:xfrm>
              <a:off x="4792" y="1576"/>
              <a:ext cx="512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 b="1"/>
                <a:t>3~</a:t>
              </a:r>
            </a:p>
            <a:p>
              <a:pPr eaLnBrk="1" hangingPunct="1"/>
              <a:r>
                <a:rPr lang="en-US" altLang="en-US" sz="2400" b="1"/>
                <a:t>AM</a:t>
              </a:r>
            </a:p>
          </p:txBody>
        </p:sp>
        <p:sp>
          <p:nvSpPr>
            <p:cNvPr id="6187" name="Text Box 56"/>
            <p:cNvSpPr txBox="1">
              <a:spLocks noChangeArrowheads="1"/>
            </p:cNvSpPr>
            <p:nvPr/>
          </p:nvSpPr>
          <p:spPr bwMode="auto">
            <a:xfrm>
              <a:off x="3351" y="1568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6188" name="Text Box 57"/>
            <p:cNvSpPr txBox="1">
              <a:spLocks noChangeArrowheads="1"/>
            </p:cNvSpPr>
            <p:nvPr/>
          </p:nvSpPr>
          <p:spPr bwMode="auto">
            <a:xfrm>
              <a:off x="3768" y="1737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6189" name="Text Box 58"/>
            <p:cNvSpPr txBox="1">
              <a:spLocks noChangeArrowheads="1"/>
            </p:cNvSpPr>
            <p:nvPr/>
          </p:nvSpPr>
          <p:spPr bwMode="auto">
            <a:xfrm>
              <a:off x="4156" y="1901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6190" name="Text Box 59"/>
            <p:cNvSpPr txBox="1">
              <a:spLocks noChangeArrowheads="1"/>
            </p:cNvSpPr>
            <p:nvPr/>
          </p:nvSpPr>
          <p:spPr bwMode="auto">
            <a:xfrm>
              <a:off x="3180" y="1273"/>
              <a:ext cx="2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>
                  <a:latin typeface="Times New Roman" panose="02020603050405020304" pitchFamily="18" charset="0"/>
                </a:rPr>
                <a:t>T</a:t>
              </a:r>
              <a:r>
                <a:rPr lang="en-US" altLang="en-US" baseline="-25000">
                  <a:latin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6191" name="Text Box 60"/>
            <p:cNvSpPr txBox="1">
              <a:spLocks noChangeArrowheads="1"/>
            </p:cNvSpPr>
            <p:nvPr/>
          </p:nvSpPr>
          <p:spPr bwMode="auto">
            <a:xfrm>
              <a:off x="3617" y="1274"/>
              <a:ext cx="2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>
                  <a:latin typeface="Times New Roman" panose="02020603050405020304" pitchFamily="18" charset="0"/>
                </a:rPr>
                <a:t>T</a:t>
              </a:r>
              <a:r>
                <a:rPr lang="en-US" altLang="en-US" baseline="-25000"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6192" name="Text Box 61"/>
            <p:cNvSpPr txBox="1">
              <a:spLocks noChangeArrowheads="1"/>
            </p:cNvSpPr>
            <p:nvPr/>
          </p:nvSpPr>
          <p:spPr bwMode="auto">
            <a:xfrm>
              <a:off x="4005" y="1270"/>
              <a:ext cx="2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>
                  <a:latin typeface="Times New Roman" panose="02020603050405020304" pitchFamily="18" charset="0"/>
                </a:rPr>
                <a:t>T</a:t>
              </a:r>
              <a:r>
                <a:rPr lang="en-US" altLang="en-US" baseline="-25000">
                  <a:latin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6193" name="Text Box 62"/>
            <p:cNvSpPr txBox="1">
              <a:spLocks noChangeArrowheads="1"/>
            </p:cNvSpPr>
            <p:nvPr/>
          </p:nvSpPr>
          <p:spPr bwMode="auto">
            <a:xfrm>
              <a:off x="3168" y="2283"/>
              <a:ext cx="2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>
                  <a:latin typeface="Times New Roman" panose="02020603050405020304" pitchFamily="18" charset="0"/>
                </a:rPr>
                <a:t>T</a:t>
              </a:r>
              <a:r>
                <a:rPr lang="en-US" altLang="en-US" baseline="-25000">
                  <a:latin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6194" name="Text Box 63"/>
            <p:cNvSpPr txBox="1">
              <a:spLocks noChangeArrowheads="1"/>
            </p:cNvSpPr>
            <p:nvPr/>
          </p:nvSpPr>
          <p:spPr bwMode="auto">
            <a:xfrm>
              <a:off x="3606" y="2283"/>
              <a:ext cx="2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>
                  <a:latin typeface="Times New Roman" panose="02020603050405020304" pitchFamily="18" charset="0"/>
                </a:rPr>
                <a:t>T</a:t>
              </a:r>
              <a:r>
                <a:rPr lang="en-US" altLang="en-US" baseline="-25000">
                  <a:latin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6195" name="Text Box 64"/>
            <p:cNvSpPr txBox="1">
              <a:spLocks noChangeArrowheads="1"/>
            </p:cNvSpPr>
            <p:nvPr/>
          </p:nvSpPr>
          <p:spPr bwMode="auto">
            <a:xfrm>
              <a:off x="4002" y="2287"/>
              <a:ext cx="2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>
                  <a:latin typeface="Times New Roman" panose="02020603050405020304" pitchFamily="18" charset="0"/>
                </a:rPr>
                <a:t>T</a:t>
              </a:r>
              <a:r>
                <a:rPr lang="en-US" altLang="en-US" baseline="-25000"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6196" name="Text Box 65"/>
            <p:cNvSpPr txBox="1">
              <a:spLocks noChangeArrowheads="1"/>
            </p:cNvSpPr>
            <p:nvPr/>
          </p:nvSpPr>
          <p:spPr bwMode="auto">
            <a:xfrm>
              <a:off x="2817" y="1706"/>
              <a:ext cx="37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V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dc</a:t>
              </a:r>
            </a:p>
          </p:txBody>
        </p:sp>
        <p:sp>
          <p:nvSpPr>
            <p:cNvPr id="6197" name="Freeform 66"/>
            <p:cNvSpPr>
              <a:spLocks/>
            </p:cNvSpPr>
            <p:nvPr/>
          </p:nvSpPr>
          <p:spPr bwMode="auto">
            <a:xfrm>
              <a:off x="2992" y="1084"/>
              <a:ext cx="4" cy="664"/>
            </a:xfrm>
            <a:custGeom>
              <a:avLst/>
              <a:gdLst>
                <a:gd name="T0" fmla="*/ 0 w 4"/>
                <a:gd name="T1" fmla="*/ 664 h 664"/>
                <a:gd name="T2" fmla="*/ 4 w 4"/>
                <a:gd name="T3" fmla="*/ 0 h 664"/>
                <a:gd name="T4" fmla="*/ 0 60000 65536"/>
                <a:gd name="T5" fmla="*/ 0 60000 65536"/>
                <a:gd name="T6" fmla="*/ 0 w 4"/>
                <a:gd name="T7" fmla="*/ 0 h 664"/>
                <a:gd name="T8" fmla="*/ 4 w 4"/>
                <a:gd name="T9" fmla="*/ 664 h 6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664">
                  <a:moveTo>
                    <a:pt x="0" y="664"/>
                  </a:moveTo>
                  <a:lnTo>
                    <a:pt x="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8" name="Freeform 67"/>
            <p:cNvSpPr>
              <a:spLocks/>
            </p:cNvSpPr>
            <p:nvPr/>
          </p:nvSpPr>
          <p:spPr bwMode="auto">
            <a:xfrm flipV="1">
              <a:off x="2977" y="1913"/>
              <a:ext cx="4" cy="684"/>
            </a:xfrm>
            <a:custGeom>
              <a:avLst/>
              <a:gdLst>
                <a:gd name="T0" fmla="*/ 0 w 4"/>
                <a:gd name="T1" fmla="*/ 684 h 684"/>
                <a:gd name="T2" fmla="*/ 4 w 4"/>
                <a:gd name="T3" fmla="*/ 0 h 684"/>
                <a:gd name="T4" fmla="*/ 0 60000 65536"/>
                <a:gd name="T5" fmla="*/ 0 60000 65536"/>
                <a:gd name="T6" fmla="*/ 0 w 4"/>
                <a:gd name="T7" fmla="*/ 0 h 684"/>
                <a:gd name="T8" fmla="*/ 4 w 4"/>
                <a:gd name="T9" fmla="*/ 684 h 68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684">
                  <a:moveTo>
                    <a:pt x="0" y="684"/>
                  </a:moveTo>
                  <a:lnTo>
                    <a:pt x="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9" name="Text Box 68"/>
            <p:cNvSpPr txBox="1">
              <a:spLocks noChangeArrowheads="1"/>
            </p:cNvSpPr>
            <p:nvPr/>
          </p:nvSpPr>
          <p:spPr bwMode="auto">
            <a:xfrm>
              <a:off x="2968" y="108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+</a:t>
              </a:r>
            </a:p>
          </p:txBody>
        </p:sp>
        <p:sp>
          <p:nvSpPr>
            <p:cNvPr id="6200" name="Text Box 69"/>
            <p:cNvSpPr txBox="1">
              <a:spLocks noChangeArrowheads="1"/>
            </p:cNvSpPr>
            <p:nvPr/>
          </p:nvSpPr>
          <p:spPr bwMode="auto">
            <a:xfrm>
              <a:off x="2949" y="2401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−</a:t>
              </a:r>
            </a:p>
          </p:txBody>
        </p:sp>
        <p:sp>
          <p:nvSpPr>
            <p:cNvPr id="6201" name="Text Box 70"/>
            <p:cNvSpPr txBox="1">
              <a:spLocks noChangeArrowheads="1"/>
            </p:cNvSpPr>
            <p:nvPr/>
          </p:nvSpPr>
          <p:spPr bwMode="auto">
            <a:xfrm>
              <a:off x="2402" y="1803"/>
              <a:ext cx="37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C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6202" name="Text Box 71"/>
            <p:cNvSpPr txBox="1">
              <a:spLocks noChangeArrowheads="1"/>
            </p:cNvSpPr>
            <p:nvPr/>
          </p:nvSpPr>
          <p:spPr bwMode="auto">
            <a:xfrm>
              <a:off x="1953" y="1546"/>
              <a:ext cx="2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>
                  <a:latin typeface="Times New Roman" panose="02020603050405020304" pitchFamily="18" charset="0"/>
                </a:rPr>
                <a:t>T</a:t>
              </a:r>
              <a:r>
                <a:rPr lang="en-US" altLang="en-US" baseline="-25000"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6203" name="Text Box 72"/>
            <p:cNvSpPr txBox="1">
              <a:spLocks noChangeArrowheads="1"/>
            </p:cNvSpPr>
            <p:nvPr/>
          </p:nvSpPr>
          <p:spPr bwMode="auto">
            <a:xfrm>
              <a:off x="1950" y="2019"/>
              <a:ext cx="2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b="1" i="1">
                  <a:latin typeface="Times New Roman" panose="02020603050405020304" pitchFamily="18" charset="0"/>
                </a:rPr>
                <a:t>R</a:t>
              </a:r>
              <a:r>
                <a:rPr lang="en-US" altLang="en-US" b="1" i="1" baseline="-25000"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6204" name="Text Box 73"/>
            <p:cNvSpPr txBox="1">
              <a:spLocks noChangeArrowheads="1"/>
            </p:cNvSpPr>
            <p:nvPr/>
          </p:nvSpPr>
          <p:spPr bwMode="auto">
            <a:xfrm>
              <a:off x="1244" y="2656"/>
              <a:ext cx="624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400"/>
                <a:t>mostni diodni ispravlja</a:t>
              </a:r>
              <a:r>
                <a:rPr lang="sr-Latn-CS" altLang="en-US" sz="1400"/>
                <a:t>č</a:t>
              </a:r>
              <a:endParaRPr lang="en-US" altLang="en-US" sz="1400"/>
            </a:p>
          </p:txBody>
        </p:sp>
        <p:sp>
          <p:nvSpPr>
            <p:cNvPr id="6205" name="Text Box 74"/>
            <p:cNvSpPr txBox="1">
              <a:spLocks noChangeArrowheads="1"/>
            </p:cNvSpPr>
            <p:nvPr/>
          </p:nvSpPr>
          <p:spPr bwMode="auto">
            <a:xfrm>
              <a:off x="1869" y="2773"/>
              <a:ext cx="624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sr-Latn-CS" altLang="en-US" sz="1400"/>
                <a:t>kolo za kočenje</a:t>
              </a:r>
              <a:endParaRPr lang="en-US" altLang="en-US" sz="1400"/>
            </a:p>
          </p:txBody>
        </p:sp>
        <p:sp>
          <p:nvSpPr>
            <p:cNvPr id="6206" name="Text Box 75"/>
            <p:cNvSpPr txBox="1">
              <a:spLocks noChangeArrowheads="1"/>
            </p:cNvSpPr>
            <p:nvPr/>
          </p:nvSpPr>
          <p:spPr bwMode="auto">
            <a:xfrm>
              <a:off x="2414" y="2782"/>
              <a:ext cx="624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sr-Latn-CS" altLang="en-US" sz="1400"/>
                <a:t>filter u međukolu</a:t>
              </a:r>
              <a:endParaRPr lang="en-US" altLang="en-US" sz="1400"/>
            </a:p>
          </p:txBody>
        </p:sp>
        <p:sp>
          <p:nvSpPr>
            <p:cNvPr id="6207" name="Text Box 76"/>
            <p:cNvSpPr txBox="1">
              <a:spLocks noChangeArrowheads="1"/>
            </p:cNvSpPr>
            <p:nvPr/>
          </p:nvSpPr>
          <p:spPr bwMode="auto">
            <a:xfrm>
              <a:off x="3475" y="2775"/>
              <a:ext cx="624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sr-Latn-CS" altLang="en-US" sz="1400"/>
                <a:t>PWM invertor</a:t>
              </a:r>
              <a:endParaRPr lang="en-US" altLang="en-US" sz="1400"/>
            </a:p>
          </p:txBody>
        </p:sp>
        <p:sp>
          <p:nvSpPr>
            <p:cNvPr id="6208" name="Line 77"/>
            <p:cNvSpPr>
              <a:spLocks noChangeShapeType="1"/>
            </p:cNvSpPr>
            <p:nvPr/>
          </p:nvSpPr>
          <p:spPr bwMode="auto">
            <a:xfrm>
              <a:off x="1224" y="2656"/>
              <a:ext cx="0" cy="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9" name="Line 78"/>
            <p:cNvSpPr>
              <a:spLocks noChangeShapeType="1"/>
            </p:cNvSpPr>
            <p:nvPr/>
          </p:nvSpPr>
          <p:spPr bwMode="auto">
            <a:xfrm>
              <a:off x="1913" y="2649"/>
              <a:ext cx="0" cy="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0" name="Line 79"/>
            <p:cNvSpPr>
              <a:spLocks noChangeShapeType="1"/>
            </p:cNvSpPr>
            <p:nvPr/>
          </p:nvSpPr>
          <p:spPr bwMode="auto">
            <a:xfrm>
              <a:off x="2434" y="2658"/>
              <a:ext cx="0" cy="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1" name="Line 80"/>
            <p:cNvSpPr>
              <a:spLocks noChangeShapeType="1"/>
            </p:cNvSpPr>
            <p:nvPr/>
          </p:nvSpPr>
          <p:spPr bwMode="auto">
            <a:xfrm>
              <a:off x="2982" y="2650"/>
              <a:ext cx="0" cy="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2" name="Line 81"/>
            <p:cNvSpPr>
              <a:spLocks noChangeShapeType="1"/>
            </p:cNvSpPr>
            <p:nvPr/>
          </p:nvSpPr>
          <p:spPr bwMode="auto">
            <a:xfrm>
              <a:off x="4567" y="2655"/>
              <a:ext cx="0" cy="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3" name="Line 82"/>
            <p:cNvSpPr>
              <a:spLocks noChangeShapeType="1"/>
            </p:cNvSpPr>
            <p:nvPr/>
          </p:nvSpPr>
          <p:spPr bwMode="auto">
            <a:xfrm>
              <a:off x="1224" y="2936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4" name="Line 83"/>
            <p:cNvSpPr>
              <a:spLocks noChangeShapeType="1"/>
            </p:cNvSpPr>
            <p:nvPr/>
          </p:nvSpPr>
          <p:spPr bwMode="auto">
            <a:xfrm>
              <a:off x="1913" y="2937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5" name="Line 84"/>
            <p:cNvSpPr>
              <a:spLocks noChangeShapeType="1"/>
            </p:cNvSpPr>
            <p:nvPr/>
          </p:nvSpPr>
          <p:spPr bwMode="auto">
            <a:xfrm>
              <a:off x="2433" y="2937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6" name="Freeform 85"/>
            <p:cNvSpPr>
              <a:spLocks/>
            </p:cNvSpPr>
            <p:nvPr/>
          </p:nvSpPr>
          <p:spPr bwMode="auto">
            <a:xfrm>
              <a:off x="2985" y="2936"/>
              <a:ext cx="591" cy="1"/>
            </a:xfrm>
            <a:custGeom>
              <a:avLst/>
              <a:gdLst>
                <a:gd name="T0" fmla="*/ 0 w 591"/>
                <a:gd name="T1" fmla="*/ 1 h 1"/>
                <a:gd name="T2" fmla="*/ 591 w 591"/>
                <a:gd name="T3" fmla="*/ 0 h 1"/>
                <a:gd name="T4" fmla="*/ 0 60000 65536"/>
                <a:gd name="T5" fmla="*/ 0 60000 65536"/>
                <a:gd name="T6" fmla="*/ 0 w 591"/>
                <a:gd name="T7" fmla="*/ 0 h 1"/>
                <a:gd name="T8" fmla="*/ 591 w 591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1" h="1">
                  <a:moveTo>
                    <a:pt x="0" y="1"/>
                  </a:moveTo>
                  <a:lnTo>
                    <a:pt x="59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7" name="Freeform 86"/>
            <p:cNvSpPr>
              <a:spLocks/>
            </p:cNvSpPr>
            <p:nvPr/>
          </p:nvSpPr>
          <p:spPr bwMode="auto">
            <a:xfrm flipH="1">
              <a:off x="3970" y="2937"/>
              <a:ext cx="591" cy="1"/>
            </a:xfrm>
            <a:custGeom>
              <a:avLst/>
              <a:gdLst>
                <a:gd name="T0" fmla="*/ 0 w 591"/>
                <a:gd name="T1" fmla="*/ 1 h 1"/>
                <a:gd name="T2" fmla="*/ 591 w 591"/>
                <a:gd name="T3" fmla="*/ 0 h 1"/>
                <a:gd name="T4" fmla="*/ 0 60000 65536"/>
                <a:gd name="T5" fmla="*/ 0 60000 65536"/>
                <a:gd name="T6" fmla="*/ 0 w 591"/>
                <a:gd name="T7" fmla="*/ 0 h 1"/>
                <a:gd name="T8" fmla="*/ 591 w 591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1" h="1">
                  <a:moveTo>
                    <a:pt x="0" y="1"/>
                  </a:moveTo>
                  <a:lnTo>
                    <a:pt x="59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8" name="Line 87"/>
            <p:cNvSpPr>
              <a:spLocks noChangeShapeType="1"/>
            </p:cNvSpPr>
            <p:nvPr/>
          </p:nvSpPr>
          <p:spPr bwMode="auto">
            <a:xfrm flipH="1">
              <a:off x="2834" y="2938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9" name="Line 88"/>
            <p:cNvSpPr>
              <a:spLocks noChangeShapeType="1"/>
            </p:cNvSpPr>
            <p:nvPr/>
          </p:nvSpPr>
          <p:spPr bwMode="auto">
            <a:xfrm flipH="1">
              <a:off x="2283" y="2936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20" name="Line 89"/>
            <p:cNvSpPr>
              <a:spLocks noChangeShapeType="1"/>
            </p:cNvSpPr>
            <p:nvPr/>
          </p:nvSpPr>
          <p:spPr bwMode="auto">
            <a:xfrm flipH="1">
              <a:off x="1752" y="2937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21" name="Line 90"/>
            <p:cNvSpPr>
              <a:spLocks noChangeShapeType="1"/>
            </p:cNvSpPr>
            <p:nvPr/>
          </p:nvSpPr>
          <p:spPr bwMode="auto">
            <a:xfrm flipV="1">
              <a:off x="3544" y="1080"/>
              <a:ext cx="0" cy="1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222" name="Group 91"/>
            <p:cNvGrpSpPr>
              <a:grpSpLocks/>
            </p:cNvGrpSpPr>
            <p:nvPr/>
          </p:nvGrpSpPr>
          <p:grpSpPr bwMode="auto">
            <a:xfrm>
              <a:off x="3571" y="2355"/>
              <a:ext cx="96" cy="92"/>
              <a:chOff x="1001" y="377"/>
              <a:chExt cx="96" cy="92"/>
            </a:xfrm>
          </p:grpSpPr>
          <p:sp>
            <p:nvSpPr>
              <p:cNvPr id="6262" name="Line 92"/>
              <p:cNvSpPr>
                <a:spLocks noChangeShapeType="1"/>
              </p:cNvSpPr>
              <p:nvPr/>
            </p:nvSpPr>
            <p:spPr bwMode="auto">
              <a:xfrm>
                <a:off x="1005" y="377"/>
                <a:ext cx="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3" name="AutoShape 93"/>
              <p:cNvSpPr>
                <a:spLocks noChangeArrowheads="1"/>
              </p:cNvSpPr>
              <p:nvPr/>
            </p:nvSpPr>
            <p:spPr bwMode="auto">
              <a:xfrm>
                <a:off x="1001" y="381"/>
                <a:ext cx="96" cy="8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6223" name="Line 94"/>
            <p:cNvSpPr>
              <a:spLocks noChangeShapeType="1"/>
            </p:cNvSpPr>
            <p:nvPr/>
          </p:nvSpPr>
          <p:spPr bwMode="auto">
            <a:xfrm>
              <a:off x="3369" y="2369"/>
              <a:ext cx="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24" name="Freeform 95"/>
            <p:cNvSpPr>
              <a:spLocks/>
            </p:cNvSpPr>
            <p:nvPr/>
          </p:nvSpPr>
          <p:spPr bwMode="auto">
            <a:xfrm>
              <a:off x="3465" y="2297"/>
              <a:ext cx="4" cy="152"/>
            </a:xfrm>
            <a:custGeom>
              <a:avLst/>
              <a:gdLst>
                <a:gd name="T0" fmla="*/ 0 w 4"/>
                <a:gd name="T1" fmla="*/ 152 h 152"/>
                <a:gd name="T2" fmla="*/ 4 w 4"/>
                <a:gd name="T3" fmla="*/ 0 h 152"/>
                <a:gd name="T4" fmla="*/ 0 60000 65536"/>
                <a:gd name="T5" fmla="*/ 0 60000 65536"/>
                <a:gd name="T6" fmla="*/ 0 w 4"/>
                <a:gd name="T7" fmla="*/ 0 h 152"/>
                <a:gd name="T8" fmla="*/ 4 w 4"/>
                <a:gd name="T9" fmla="*/ 152 h 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152">
                  <a:moveTo>
                    <a:pt x="0" y="152"/>
                  </a:moveTo>
                  <a:lnTo>
                    <a:pt x="4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25" name="Freeform 96"/>
            <p:cNvSpPr>
              <a:spLocks/>
            </p:cNvSpPr>
            <p:nvPr/>
          </p:nvSpPr>
          <p:spPr bwMode="auto">
            <a:xfrm>
              <a:off x="3470" y="2213"/>
              <a:ext cx="152" cy="260"/>
            </a:xfrm>
            <a:custGeom>
              <a:avLst/>
              <a:gdLst>
                <a:gd name="T0" fmla="*/ 152 w 152"/>
                <a:gd name="T1" fmla="*/ 144 h 260"/>
                <a:gd name="T2" fmla="*/ 148 w 152"/>
                <a:gd name="T3" fmla="*/ 0 h 260"/>
                <a:gd name="T4" fmla="*/ 80 w 152"/>
                <a:gd name="T5" fmla="*/ 0 h 260"/>
                <a:gd name="T6" fmla="*/ 76 w 152"/>
                <a:gd name="T7" fmla="*/ 80 h 260"/>
                <a:gd name="T8" fmla="*/ 0 w 152"/>
                <a:gd name="T9" fmla="*/ 124 h 260"/>
                <a:gd name="T10" fmla="*/ 0 w 152"/>
                <a:gd name="T11" fmla="*/ 204 h 260"/>
                <a:gd name="T12" fmla="*/ 83 w 152"/>
                <a:gd name="T13" fmla="*/ 260 h 2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2"/>
                <a:gd name="T22" fmla="*/ 0 h 260"/>
                <a:gd name="T23" fmla="*/ 152 w 152"/>
                <a:gd name="T24" fmla="*/ 260 h 2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2" h="260">
                  <a:moveTo>
                    <a:pt x="152" y="144"/>
                  </a:moveTo>
                  <a:lnTo>
                    <a:pt x="148" y="0"/>
                  </a:lnTo>
                  <a:lnTo>
                    <a:pt x="80" y="0"/>
                  </a:lnTo>
                  <a:lnTo>
                    <a:pt x="76" y="80"/>
                  </a:lnTo>
                  <a:lnTo>
                    <a:pt x="0" y="124"/>
                  </a:lnTo>
                  <a:lnTo>
                    <a:pt x="0" y="204"/>
                  </a:lnTo>
                  <a:lnTo>
                    <a:pt x="83" y="26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26" name="Freeform 97"/>
            <p:cNvSpPr>
              <a:spLocks/>
            </p:cNvSpPr>
            <p:nvPr/>
          </p:nvSpPr>
          <p:spPr bwMode="auto">
            <a:xfrm>
              <a:off x="3553" y="2449"/>
              <a:ext cx="68" cy="92"/>
            </a:xfrm>
            <a:custGeom>
              <a:avLst/>
              <a:gdLst>
                <a:gd name="T0" fmla="*/ 0 w 68"/>
                <a:gd name="T1" fmla="*/ 20 h 92"/>
                <a:gd name="T2" fmla="*/ 0 w 68"/>
                <a:gd name="T3" fmla="*/ 92 h 92"/>
                <a:gd name="T4" fmla="*/ 68 w 68"/>
                <a:gd name="T5" fmla="*/ 92 h 92"/>
                <a:gd name="T6" fmla="*/ 68 w 68"/>
                <a:gd name="T7" fmla="*/ 0 h 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"/>
                <a:gd name="T13" fmla="*/ 0 h 92"/>
                <a:gd name="T14" fmla="*/ 68 w 68"/>
                <a:gd name="T15" fmla="*/ 92 h 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" h="92">
                  <a:moveTo>
                    <a:pt x="0" y="20"/>
                  </a:moveTo>
                  <a:lnTo>
                    <a:pt x="0" y="92"/>
                  </a:lnTo>
                  <a:lnTo>
                    <a:pt x="68" y="92"/>
                  </a:lnTo>
                  <a:lnTo>
                    <a:pt x="6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227" name="Group 98"/>
            <p:cNvGrpSpPr>
              <a:grpSpLocks/>
            </p:cNvGrpSpPr>
            <p:nvPr/>
          </p:nvGrpSpPr>
          <p:grpSpPr bwMode="auto">
            <a:xfrm>
              <a:off x="3980" y="2360"/>
              <a:ext cx="96" cy="92"/>
              <a:chOff x="1001" y="377"/>
              <a:chExt cx="96" cy="92"/>
            </a:xfrm>
          </p:grpSpPr>
          <p:sp>
            <p:nvSpPr>
              <p:cNvPr id="6260" name="Line 99"/>
              <p:cNvSpPr>
                <a:spLocks noChangeShapeType="1"/>
              </p:cNvSpPr>
              <p:nvPr/>
            </p:nvSpPr>
            <p:spPr bwMode="auto">
              <a:xfrm>
                <a:off x="1005" y="377"/>
                <a:ext cx="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1" name="AutoShape 100"/>
              <p:cNvSpPr>
                <a:spLocks noChangeArrowheads="1"/>
              </p:cNvSpPr>
              <p:nvPr/>
            </p:nvSpPr>
            <p:spPr bwMode="auto">
              <a:xfrm>
                <a:off x="1001" y="381"/>
                <a:ext cx="96" cy="8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6228" name="Line 101"/>
            <p:cNvSpPr>
              <a:spLocks noChangeShapeType="1"/>
            </p:cNvSpPr>
            <p:nvPr/>
          </p:nvSpPr>
          <p:spPr bwMode="auto">
            <a:xfrm>
              <a:off x="3778" y="2374"/>
              <a:ext cx="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29" name="Freeform 102"/>
            <p:cNvSpPr>
              <a:spLocks/>
            </p:cNvSpPr>
            <p:nvPr/>
          </p:nvSpPr>
          <p:spPr bwMode="auto">
            <a:xfrm>
              <a:off x="3874" y="2302"/>
              <a:ext cx="4" cy="152"/>
            </a:xfrm>
            <a:custGeom>
              <a:avLst/>
              <a:gdLst>
                <a:gd name="T0" fmla="*/ 0 w 4"/>
                <a:gd name="T1" fmla="*/ 152 h 152"/>
                <a:gd name="T2" fmla="*/ 4 w 4"/>
                <a:gd name="T3" fmla="*/ 0 h 152"/>
                <a:gd name="T4" fmla="*/ 0 60000 65536"/>
                <a:gd name="T5" fmla="*/ 0 60000 65536"/>
                <a:gd name="T6" fmla="*/ 0 w 4"/>
                <a:gd name="T7" fmla="*/ 0 h 152"/>
                <a:gd name="T8" fmla="*/ 4 w 4"/>
                <a:gd name="T9" fmla="*/ 152 h 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152">
                  <a:moveTo>
                    <a:pt x="0" y="152"/>
                  </a:moveTo>
                  <a:lnTo>
                    <a:pt x="4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30" name="Freeform 103"/>
            <p:cNvSpPr>
              <a:spLocks/>
            </p:cNvSpPr>
            <p:nvPr/>
          </p:nvSpPr>
          <p:spPr bwMode="auto">
            <a:xfrm>
              <a:off x="3879" y="2218"/>
              <a:ext cx="152" cy="260"/>
            </a:xfrm>
            <a:custGeom>
              <a:avLst/>
              <a:gdLst>
                <a:gd name="T0" fmla="*/ 152 w 152"/>
                <a:gd name="T1" fmla="*/ 144 h 260"/>
                <a:gd name="T2" fmla="*/ 148 w 152"/>
                <a:gd name="T3" fmla="*/ 0 h 260"/>
                <a:gd name="T4" fmla="*/ 80 w 152"/>
                <a:gd name="T5" fmla="*/ 0 h 260"/>
                <a:gd name="T6" fmla="*/ 76 w 152"/>
                <a:gd name="T7" fmla="*/ 80 h 260"/>
                <a:gd name="T8" fmla="*/ 0 w 152"/>
                <a:gd name="T9" fmla="*/ 124 h 260"/>
                <a:gd name="T10" fmla="*/ 0 w 152"/>
                <a:gd name="T11" fmla="*/ 204 h 260"/>
                <a:gd name="T12" fmla="*/ 83 w 152"/>
                <a:gd name="T13" fmla="*/ 260 h 2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2"/>
                <a:gd name="T22" fmla="*/ 0 h 260"/>
                <a:gd name="T23" fmla="*/ 152 w 152"/>
                <a:gd name="T24" fmla="*/ 260 h 2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2" h="260">
                  <a:moveTo>
                    <a:pt x="152" y="144"/>
                  </a:moveTo>
                  <a:lnTo>
                    <a:pt x="148" y="0"/>
                  </a:lnTo>
                  <a:lnTo>
                    <a:pt x="80" y="0"/>
                  </a:lnTo>
                  <a:lnTo>
                    <a:pt x="76" y="80"/>
                  </a:lnTo>
                  <a:lnTo>
                    <a:pt x="0" y="124"/>
                  </a:lnTo>
                  <a:lnTo>
                    <a:pt x="0" y="204"/>
                  </a:lnTo>
                  <a:lnTo>
                    <a:pt x="83" y="26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31" name="Freeform 104"/>
            <p:cNvSpPr>
              <a:spLocks/>
            </p:cNvSpPr>
            <p:nvPr/>
          </p:nvSpPr>
          <p:spPr bwMode="auto">
            <a:xfrm>
              <a:off x="3962" y="2454"/>
              <a:ext cx="68" cy="92"/>
            </a:xfrm>
            <a:custGeom>
              <a:avLst/>
              <a:gdLst>
                <a:gd name="T0" fmla="*/ 0 w 68"/>
                <a:gd name="T1" fmla="*/ 20 h 92"/>
                <a:gd name="T2" fmla="*/ 0 w 68"/>
                <a:gd name="T3" fmla="*/ 92 h 92"/>
                <a:gd name="T4" fmla="*/ 68 w 68"/>
                <a:gd name="T5" fmla="*/ 92 h 92"/>
                <a:gd name="T6" fmla="*/ 68 w 68"/>
                <a:gd name="T7" fmla="*/ 0 h 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"/>
                <a:gd name="T13" fmla="*/ 0 h 92"/>
                <a:gd name="T14" fmla="*/ 68 w 68"/>
                <a:gd name="T15" fmla="*/ 92 h 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" h="92">
                  <a:moveTo>
                    <a:pt x="0" y="20"/>
                  </a:moveTo>
                  <a:lnTo>
                    <a:pt x="0" y="92"/>
                  </a:lnTo>
                  <a:lnTo>
                    <a:pt x="68" y="92"/>
                  </a:lnTo>
                  <a:lnTo>
                    <a:pt x="6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232" name="Group 105"/>
            <p:cNvGrpSpPr>
              <a:grpSpLocks/>
            </p:cNvGrpSpPr>
            <p:nvPr/>
          </p:nvGrpSpPr>
          <p:grpSpPr bwMode="auto">
            <a:xfrm>
              <a:off x="4380" y="2360"/>
              <a:ext cx="96" cy="92"/>
              <a:chOff x="1001" y="377"/>
              <a:chExt cx="96" cy="92"/>
            </a:xfrm>
          </p:grpSpPr>
          <p:sp>
            <p:nvSpPr>
              <p:cNvPr id="6258" name="Line 106"/>
              <p:cNvSpPr>
                <a:spLocks noChangeShapeType="1"/>
              </p:cNvSpPr>
              <p:nvPr/>
            </p:nvSpPr>
            <p:spPr bwMode="auto">
              <a:xfrm>
                <a:off x="1005" y="377"/>
                <a:ext cx="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9" name="AutoShape 107"/>
              <p:cNvSpPr>
                <a:spLocks noChangeArrowheads="1"/>
              </p:cNvSpPr>
              <p:nvPr/>
            </p:nvSpPr>
            <p:spPr bwMode="auto">
              <a:xfrm>
                <a:off x="1001" y="381"/>
                <a:ext cx="96" cy="8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6233" name="Line 108"/>
            <p:cNvSpPr>
              <a:spLocks noChangeShapeType="1"/>
            </p:cNvSpPr>
            <p:nvPr/>
          </p:nvSpPr>
          <p:spPr bwMode="auto">
            <a:xfrm>
              <a:off x="4178" y="2374"/>
              <a:ext cx="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34" name="Freeform 109"/>
            <p:cNvSpPr>
              <a:spLocks/>
            </p:cNvSpPr>
            <p:nvPr/>
          </p:nvSpPr>
          <p:spPr bwMode="auto">
            <a:xfrm>
              <a:off x="4274" y="2302"/>
              <a:ext cx="4" cy="152"/>
            </a:xfrm>
            <a:custGeom>
              <a:avLst/>
              <a:gdLst>
                <a:gd name="T0" fmla="*/ 0 w 4"/>
                <a:gd name="T1" fmla="*/ 152 h 152"/>
                <a:gd name="T2" fmla="*/ 4 w 4"/>
                <a:gd name="T3" fmla="*/ 0 h 152"/>
                <a:gd name="T4" fmla="*/ 0 60000 65536"/>
                <a:gd name="T5" fmla="*/ 0 60000 65536"/>
                <a:gd name="T6" fmla="*/ 0 w 4"/>
                <a:gd name="T7" fmla="*/ 0 h 152"/>
                <a:gd name="T8" fmla="*/ 4 w 4"/>
                <a:gd name="T9" fmla="*/ 152 h 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152">
                  <a:moveTo>
                    <a:pt x="0" y="152"/>
                  </a:moveTo>
                  <a:lnTo>
                    <a:pt x="4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35" name="Freeform 110"/>
            <p:cNvSpPr>
              <a:spLocks/>
            </p:cNvSpPr>
            <p:nvPr/>
          </p:nvSpPr>
          <p:spPr bwMode="auto">
            <a:xfrm>
              <a:off x="4279" y="2218"/>
              <a:ext cx="152" cy="260"/>
            </a:xfrm>
            <a:custGeom>
              <a:avLst/>
              <a:gdLst>
                <a:gd name="T0" fmla="*/ 152 w 152"/>
                <a:gd name="T1" fmla="*/ 144 h 260"/>
                <a:gd name="T2" fmla="*/ 148 w 152"/>
                <a:gd name="T3" fmla="*/ 0 h 260"/>
                <a:gd name="T4" fmla="*/ 80 w 152"/>
                <a:gd name="T5" fmla="*/ 0 h 260"/>
                <a:gd name="T6" fmla="*/ 76 w 152"/>
                <a:gd name="T7" fmla="*/ 80 h 260"/>
                <a:gd name="T8" fmla="*/ 0 w 152"/>
                <a:gd name="T9" fmla="*/ 124 h 260"/>
                <a:gd name="T10" fmla="*/ 0 w 152"/>
                <a:gd name="T11" fmla="*/ 204 h 260"/>
                <a:gd name="T12" fmla="*/ 83 w 152"/>
                <a:gd name="T13" fmla="*/ 260 h 2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2"/>
                <a:gd name="T22" fmla="*/ 0 h 260"/>
                <a:gd name="T23" fmla="*/ 152 w 152"/>
                <a:gd name="T24" fmla="*/ 260 h 2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2" h="260">
                  <a:moveTo>
                    <a:pt x="152" y="144"/>
                  </a:moveTo>
                  <a:lnTo>
                    <a:pt x="148" y="0"/>
                  </a:lnTo>
                  <a:lnTo>
                    <a:pt x="80" y="0"/>
                  </a:lnTo>
                  <a:lnTo>
                    <a:pt x="76" y="80"/>
                  </a:lnTo>
                  <a:lnTo>
                    <a:pt x="0" y="124"/>
                  </a:lnTo>
                  <a:lnTo>
                    <a:pt x="0" y="204"/>
                  </a:lnTo>
                  <a:lnTo>
                    <a:pt x="83" y="26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36" name="Freeform 111"/>
            <p:cNvSpPr>
              <a:spLocks/>
            </p:cNvSpPr>
            <p:nvPr/>
          </p:nvSpPr>
          <p:spPr bwMode="auto">
            <a:xfrm>
              <a:off x="4362" y="2454"/>
              <a:ext cx="68" cy="92"/>
            </a:xfrm>
            <a:custGeom>
              <a:avLst/>
              <a:gdLst>
                <a:gd name="T0" fmla="*/ 0 w 68"/>
                <a:gd name="T1" fmla="*/ 20 h 92"/>
                <a:gd name="T2" fmla="*/ 0 w 68"/>
                <a:gd name="T3" fmla="*/ 92 h 92"/>
                <a:gd name="T4" fmla="*/ 68 w 68"/>
                <a:gd name="T5" fmla="*/ 92 h 92"/>
                <a:gd name="T6" fmla="*/ 68 w 68"/>
                <a:gd name="T7" fmla="*/ 0 h 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"/>
                <a:gd name="T13" fmla="*/ 0 h 92"/>
                <a:gd name="T14" fmla="*/ 68 w 68"/>
                <a:gd name="T15" fmla="*/ 92 h 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" h="92">
                  <a:moveTo>
                    <a:pt x="0" y="20"/>
                  </a:moveTo>
                  <a:lnTo>
                    <a:pt x="0" y="92"/>
                  </a:lnTo>
                  <a:lnTo>
                    <a:pt x="68" y="92"/>
                  </a:lnTo>
                  <a:lnTo>
                    <a:pt x="6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237" name="Group 112"/>
            <p:cNvGrpSpPr>
              <a:grpSpLocks/>
            </p:cNvGrpSpPr>
            <p:nvPr/>
          </p:nvGrpSpPr>
          <p:grpSpPr bwMode="auto">
            <a:xfrm>
              <a:off x="3987" y="1367"/>
              <a:ext cx="96" cy="92"/>
              <a:chOff x="1001" y="377"/>
              <a:chExt cx="96" cy="92"/>
            </a:xfrm>
          </p:grpSpPr>
          <p:sp>
            <p:nvSpPr>
              <p:cNvPr id="6256" name="Line 113"/>
              <p:cNvSpPr>
                <a:spLocks noChangeShapeType="1"/>
              </p:cNvSpPr>
              <p:nvPr/>
            </p:nvSpPr>
            <p:spPr bwMode="auto">
              <a:xfrm>
                <a:off x="1005" y="377"/>
                <a:ext cx="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7" name="AutoShape 114"/>
              <p:cNvSpPr>
                <a:spLocks noChangeArrowheads="1"/>
              </p:cNvSpPr>
              <p:nvPr/>
            </p:nvSpPr>
            <p:spPr bwMode="auto">
              <a:xfrm>
                <a:off x="1001" y="381"/>
                <a:ext cx="96" cy="8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6238" name="Line 115"/>
            <p:cNvSpPr>
              <a:spLocks noChangeShapeType="1"/>
            </p:cNvSpPr>
            <p:nvPr/>
          </p:nvSpPr>
          <p:spPr bwMode="auto">
            <a:xfrm>
              <a:off x="3781" y="1381"/>
              <a:ext cx="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39" name="Freeform 116"/>
            <p:cNvSpPr>
              <a:spLocks/>
            </p:cNvSpPr>
            <p:nvPr/>
          </p:nvSpPr>
          <p:spPr bwMode="auto">
            <a:xfrm>
              <a:off x="3877" y="1309"/>
              <a:ext cx="4" cy="152"/>
            </a:xfrm>
            <a:custGeom>
              <a:avLst/>
              <a:gdLst>
                <a:gd name="T0" fmla="*/ 0 w 4"/>
                <a:gd name="T1" fmla="*/ 152 h 152"/>
                <a:gd name="T2" fmla="*/ 4 w 4"/>
                <a:gd name="T3" fmla="*/ 0 h 152"/>
                <a:gd name="T4" fmla="*/ 0 60000 65536"/>
                <a:gd name="T5" fmla="*/ 0 60000 65536"/>
                <a:gd name="T6" fmla="*/ 0 w 4"/>
                <a:gd name="T7" fmla="*/ 0 h 152"/>
                <a:gd name="T8" fmla="*/ 4 w 4"/>
                <a:gd name="T9" fmla="*/ 152 h 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152">
                  <a:moveTo>
                    <a:pt x="0" y="152"/>
                  </a:moveTo>
                  <a:lnTo>
                    <a:pt x="4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0" name="Freeform 117"/>
            <p:cNvSpPr>
              <a:spLocks/>
            </p:cNvSpPr>
            <p:nvPr/>
          </p:nvSpPr>
          <p:spPr bwMode="auto">
            <a:xfrm>
              <a:off x="3882" y="1225"/>
              <a:ext cx="152" cy="260"/>
            </a:xfrm>
            <a:custGeom>
              <a:avLst/>
              <a:gdLst>
                <a:gd name="T0" fmla="*/ 152 w 152"/>
                <a:gd name="T1" fmla="*/ 144 h 260"/>
                <a:gd name="T2" fmla="*/ 148 w 152"/>
                <a:gd name="T3" fmla="*/ 0 h 260"/>
                <a:gd name="T4" fmla="*/ 80 w 152"/>
                <a:gd name="T5" fmla="*/ 0 h 260"/>
                <a:gd name="T6" fmla="*/ 76 w 152"/>
                <a:gd name="T7" fmla="*/ 80 h 260"/>
                <a:gd name="T8" fmla="*/ 0 w 152"/>
                <a:gd name="T9" fmla="*/ 124 h 260"/>
                <a:gd name="T10" fmla="*/ 0 w 152"/>
                <a:gd name="T11" fmla="*/ 204 h 260"/>
                <a:gd name="T12" fmla="*/ 83 w 152"/>
                <a:gd name="T13" fmla="*/ 260 h 2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2"/>
                <a:gd name="T22" fmla="*/ 0 h 260"/>
                <a:gd name="T23" fmla="*/ 152 w 152"/>
                <a:gd name="T24" fmla="*/ 260 h 2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2" h="260">
                  <a:moveTo>
                    <a:pt x="152" y="144"/>
                  </a:moveTo>
                  <a:lnTo>
                    <a:pt x="148" y="0"/>
                  </a:lnTo>
                  <a:lnTo>
                    <a:pt x="80" y="0"/>
                  </a:lnTo>
                  <a:lnTo>
                    <a:pt x="76" y="80"/>
                  </a:lnTo>
                  <a:lnTo>
                    <a:pt x="0" y="124"/>
                  </a:lnTo>
                  <a:lnTo>
                    <a:pt x="0" y="204"/>
                  </a:lnTo>
                  <a:lnTo>
                    <a:pt x="83" y="26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1" name="Freeform 118"/>
            <p:cNvSpPr>
              <a:spLocks/>
            </p:cNvSpPr>
            <p:nvPr/>
          </p:nvSpPr>
          <p:spPr bwMode="auto">
            <a:xfrm>
              <a:off x="3965" y="1461"/>
              <a:ext cx="68" cy="92"/>
            </a:xfrm>
            <a:custGeom>
              <a:avLst/>
              <a:gdLst>
                <a:gd name="T0" fmla="*/ 0 w 68"/>
                <a:gd name="T1" fmla="*/ 20 h 92"/>
                <a:gd name="T2" fmla="*/ 0 w 68"/>
                <a:gd name="T3" fmla="*/ 92 h 92"/>
                <a:gd name="T4" fmla="*/ 68 w 68"/>
                <a:gd name="T5" fmla="*/ 92 h 92"/>
                <a:gd name="T6" fmla="*/ 68 w 68"/>
                <a:gd name="T7" fmla="*/ 0 h 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"/>
                <a:gd name="T13" fmla="*/ 0 h 92"/>
                <a:gd name="T14" fmla="*/ 68 w 68"/>
                <a:gd name="T15" fmla="*/ 92 h 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" h="92">
                  <a:moveTo>
                    <a:pt x="0" y="20"/>
                  </a:moveTo>
                  <a:lnTo>
                    <a:pt x="0" y="92"/>
                  </a:lnTo>
                  <a:lnTo>
                    <a:pt x="68" y="92"/>
                  </a:lnTo>
                  <a:lnTo>
                    <a:pt x="6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242" name="Group 119"/>
            <p:cNvGrpSpPr>
              <a:grpSpLocks/>
            </p:cNvGrpSpPr>
            <p:nvPr/>
          </p:nvGrpSpPr>
          <p:grpSpPr bwMode="auto">
            <a:xfrm>
              <a:off x="4376" y="1368"/>
              <a:ext cx="96" cy="92"/>
              <a:chOff x="1001" y="377"/>
              <a:chExt cx="96" cy="92"/>
            </a:xfrm>
          </p:grpSpPr>
          <p:sp>
            <p:nvSpPr>
              <p:cNvPr id="6254" name="Line 120"/>
              <p:cNvSpPr>
                <a:spLocks noChangeShapeType="1"/>
              </p:cNvSpPr>
              <p:nvPr/>
            </p:nvSpPr>
            <p:spPr bwMode="auto">
              <a:xfrm>
                <a:off x="1005" y="377"/>
                <a:ext cx="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5" name="AutoShape 121"/>
              <p:cNvSpPr>
                <a:spLocks noChangeArrowheads="1"/>
              </p:cNvSpPr>
              <p:nvPr/>
            </p:nvSpPr>
            <p:spPr bwMode="auto">
              <a:xfrm>
                <a:off x="1001" y="381"/>
                <a:ext cx="96" cy="8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6243" name="Line 122"/>
            <p:cNvSpPr>
              <a:spLocks noChangeShapeType="1"/>
            </p:cNvSpPr>
            <p:nvPr/>
          </p:nvSpPr>
          <p:spPr bwMode="auto">
            <a:xfrm>
              <a:off x="4174" y="1382"/>
              <a:ext cx="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4" name="Freeform 123"/>
            <p:cNvSpPr>
              <a:spLocks/>
            </p:cNvSpPr>
            <p:nvPr/>
          </p:nvSpPr>
          <p:spPr bwMode="auto">
            <a:xfrm>
              <a:off x="4270" y="1310"/>
              <a:ext cx="4" cy="152"/>
            </a:xfrm>
            <a:custGeom>
              <a:avLst/>
              <a:gdLst>
                <a:gd name="T0" fmla="*/ 0 w 4"/>
                <a:gd name="T1" fmla="*/ 152 h 152"/>
                <a:gd name="T2" fmla="*/ 4 w 4"/>
                <a:gd name="T3" fmla="*/ 0 h 152"/>
                <a:gd name="T4" fmla="*/ 0 60000 65536"/>
                <a:gd name="T5" fmla="*/ 0 60000 65536"/>
                <a:gd name="T6" fmla="*/ 0 w 4"/>
                <a:gd name="T7" fmla="*/ 0 h 152"/>
                <a:gd name="T8" fmla="*/ 4 w 4"/>
                <a:gd name="T9" fmla="*/ 152 h 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152">
                  <a:moveTo>
                    <a:pt x="0" y="152"/>
                  </a:moveTo>
                  <a:lnTo>
                    <a:pt x="4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5" name="Freeform 124"/>
            <p:cNvSpPr>
              <a:spLocks/>
            </p:cNvSpPr>
            <p:nvPr/>
          </p:nvSpPr>
          <p:spPr bwMode="auto">
            <a:xfrm>
              <a:off x="4275" y="1226"/>
              <a:ext cx="152" cy="260"/>
            </a:xfrm>
            <a:custGeom>
              <a:avLst/>
              <a:gdLst>
                <a:gd name="T0" fmla="*/ 152 w 152"/>
                <a:gd name="T1" fmla="*/ 144 h 260"/>
                <a:gd name="T2" fmla="*/ 148 w 152"/>
                <a:gd name="T3" fmla="*/ 0 h 260"/>
                <a:gd name="T4" fmla="*/ 80 w 152"/>
                <a:gd name="T5" fmla="*/ 0 h 260"/>
                <a:gd name="T6" fmla="*/ 76 w 152"/>
                <a:gd name="T7" fmla="*/ 80 h 260"/>
                <a:gd name="T8" fmla="*/ 0 w 152"/>
                <a:gd name="T9" fmla="*/ 124 h 260"/>
                <a:gd name="T10" fmla="*/ 0 w 152"/>
                <a:gd name="T11" fmla="*/ 204 h 260"/>
                <a:gd name="T12" fmla="*/ 83 w 152"/>
                <a:gd name="T13" fmla="*/ 260 h 2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2"/>
                <a:gd name="T22" fmla="*/ 0 h 260"/>
                <a:gd name="T23" fmla="*/ 152 w 152"/>
                <a:gd name="T24" fmla="*/ 260 h 2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2" h="260">
                  <a:moveTo>
                    <a:pt x="152" y="144"/>
                  </a:moveTo>
                  <a:lnTo>
                    <a:pt x="148" y="0"/>
                  </a:lnTo>
                  <a:lnTo>
                    <a:pt x="80" y="0"/>
                  </a:lnTo>
                  <a:lnTo>
                    <a:pt x="76" y="80"/>
                  </a:lnTo>
                  <a:lnTo>
                    <a:pt x="0" y="124"/>
                  </a:lnTo>
                  <a:lnTo>
                    <a:pt x="0" y="204"/>
                  </a:lnTo>
                  <a:lnTo>
                    <a:pt x="83" y="26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6" name="Freeform 125"/>
            <p:cNvSpPr>
              <a:spLocks/>
            </p:cNvSpPr>
            <p:nvPr/>
          </p:nvSpPr>
          <p:spPr bwMode="auto">
            <a:xfrm>
              <a:off x="4358" y="1462"/>
              <a:ext cx="68" cy="92"/>
            </a:xfrm>
            <a:custGeom>
              <a:avLst/>
              <a:gdLst>
                <a:gd name="T0" fmla="*/ 0 w 68"/>
                <a:gd name="T1" fmla="*/ 20 h 92"/>
                <a:gd name="T2" fmla="*/ 0 w 68"/>
                <a:gd name="T3" fmla="*/ 92 h 92"/>
                <a:gd name="T4" fmla="*/ 68 w 68"/>
                <a:gd name="T5" fmla="*/ 92 h 92"/>
                <a:gd name="T6" fmla="*/ 68 w 68"/>
                <a:gd name="T7" fmla="*/ 0 h 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"/>
                <a:gd name="T13" fmla="*/ 0 h 92"/>
                <a:gd name="T14" fmla="*/ 68 w 68"/>
                <a:gd name="T15" fmla="*/ 92 h 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" h="92">
                  <a:moveTo>
                    <a:pt x="0" y="20"/>
                  </a:moveTo>
                  <a:lnTo>
                    <a:pt x="0" y="92"/>
                  </a:lnTo>
                  <a:lnTo>
                    <a:pt x="68" y="92"/>
                  </a:lnTo>
                  <a:lnTo>
                    <a:pt x="6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7" name="Line 126"/>
            <p:cNvSpPr>
              <a:spLocks noChangeShapeType="1"/>
            </p:cNvSpPr>
            <p:nvPr/>
          </p:nvSpPr>
          <p:spPr bwMode="auto">
            <a:xfrm flipV="1">
              <a:off x="3961" y="1081"/>
              <a:ext cx="0" cy="1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8" name="Freeform 127"/>
            <p:cNvSpPr>
              <a:spLocks/>
            </p:cNvSpPr>
            <p:nvPr/>
          </p:nvSpPr>
          <p:spPr bwMode="auto">
            <a:xfrm>
              <a:off x="3555" y="2540"/>
              <a:ext cx="1" cy="56"/>
            </a:xfrm>
            <a:custGeom>
              <a:avLst/>
              <a:gdLst>
                <a:gd name="T0" fmla="*/ 1 w 1"/>
                <a:gd name="T1" fmla="*/ 0 h 56"/>
                <a:gd name="T2" fmla="*/ 0 w 1"/>
                <a:gd name="T3" fmla="*/ 56 h 56"/>
                <a:gd name="T4" fmla="*/ 0 60000 65536"/>
                <a:gd name="T5" fmla="*/ 0 60000 65536"/>
                <a:gd name="T6" fmla="*/ 0 w 1"/>
                <a:gd name="T7" fmla="*/ 0 h 56"/>
                <a:gd name="T8" fmla="*/ 1 w 1"/>
                <a:gd name="T9" fmla="*/ 56 h 5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6">
                  <a:moveTo>
                    <a:pt x="1" y="0"/>
                  </a:moveTo>
                  <a:lnTo>
                    <a:pt x="0" y="5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9" name="Freeform 128"/>
            <p:cNvSpPr>
              <a:spLocks/>
            </p:cNvSpPr>
            <p:nvPr/>
          </p:nvSpPr>
          <p:spPr bwMode="auto">
            <a:xfrm>
              <a:off x="3961" y="2546"/>
              <a:ext cx="1" cy="56"/>
            </a:xfrm>
            <a:custGeom>
              <a:avLst/>
              <a:gdLst>
                <a:gd name="T0" fmla="*/ 1 w 1"/>
                <a:gd name="T1" fmla="*/ 0 h 56"/>
                <a:gd name="T2" fmla="*/ 0 w 1"/>
                <a:gd name="T3" fmla="*/ 56 h 56"/>
                <a:gd name="T4" fmla="*/ 0 60000 65536"/>
                <a:gd name="T5" fmla="*/ 0 60000 65536"/>
                <a:gd name="T6" fmla="*/ 0 w 1"/>
                <a:gd name="T7" fmla="*/ 0 h 56"/>
                <a:gd name="T8" fmla="*/ 1 w 1"/>
                <a:gd name="T9" fmla="*/ 56 h 5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6">
                  <a:moveTo>
                    <a:pt x="1" y="0"/>
                  </a:moveTo>
                  <a:lnTo>
                    <a:pt x="0" y="5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0" name="Line 129"/>
            <p:cNvSpPr>
              <a:spLocks noChangeShapeType="1"/>
            </p:cNvSpPr>
            <p:nvPr/>
          </p:nvSpPr>
          <p:spPr bwMode="auto">
            <a:xfrm>
              <a:off x="2053" y="1509"/>
              <a:ext cx="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1" name="Freeform 130"/>
            <p:cNvSpPr>
              <a:spLocks/>
            </p:cNvSpPr>
            <p:nvPr/>
          </p:nvSpPr>
          <p:spPr bwMode="auto">
            <a:xfrm>
              <a:off x="2149" y="1437"/>
              <a:ext cx="4" cy="152"/>
            </a:xfrm>
            <a:custGeom>
              <a:avLst/>
              <a:gdLst>
                <a:gd name="T0" fmla="*/ 0 w 4"/>
                <a:gd name="T1" fmla="*/ 152 h 152"/>
                <a:gd name="T2" fmla="*/ 4 w 4"/>
                <a:gd name="T3" fmla="*/ 0 h 152"/>
                <a:gd name="T4" fmla="*/ 0 60000 65536"/>
                <a:gd name="T5" fmla="*/ 0 60000 65536"/>
                <a:gd name="T6" fmla="*/ 0 w 4"/>
                <a:gd name="T7" fmla="*/ 0 h 152"/>
                <a:gd name="T8" fmla="*/ 4 w 4"/>
                <a:gd name="T9" fmla="*/ 152 h 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152">
                  <a:moveTo>
                    <a:pt x="0" y="152"/>
                  </a:moveTo>
                  <a:lnTo>
                    <a:pt x="4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2" name="Freeform 131"/>
            <p:cNvSpPr>
              <a:spLocks/>
            </p:cNvSpPr>
            <p:nvPr/>
          </p:nvSpPr>
          <p:spPr bwMode="auto">
            <a:xfrm>
              <a:off x="2154" y="1433"/>
              <a:ext cx="83" cy="180"/>
            </a:xfrm>
            <a:custGeom>
              <a:avLst/>
              <a:gdLst>
                <a:gd name="T0" fmla="*/ 76 w 83"/>
                <a:gd name="T1" fmla="*/ 0 h 180"/>
                <a:gd name="T2" fmla="*/ 0 w 83"/>
                <a:gd name="T3" fmla="*/ 44 h 180"/>
                <a:gd name="T4" fmla="*/ 0 w 83"/>
                <a:gd name="T5" fmla="*/ 124 h 180"/>
                <a:gd name="T6" fmla="*/ 83 w 83"/>
                <a:gd name="T7" fmla="*/ 180 h 1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3"/>
                <a:gd name="T13" fmla="*/ 0 h 180"/>
                <a:gd name="T14" fmla="*/ 83 w 83"/>
                <a:gd name="T15" fmla="*/ 180 h 1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3" h="180">
                  <a:moveTo>
                    <a:pt x="76" y="0"/>
                  </a:moveTo>
                  <a:lnTo>
                    <a:pt x="0" y="44"/>
                  </a:lnTo>
                  <a:lnTo>
                    <a:pt x="0" y="124"/>
                  </a:lnTo>
                  <a:lnTo>
                    <a:pt x="83" y="18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3" name="Freeform 132"/>
            <p:cNvSpPr>
              <a:spLocks/>
            </p:cNvSpPr>
            <p:nvPr/>
          </p:nvSpPr>
          <p:spPr bwMode="auto">
            <a:xfrm>
              <a:off x="2184" y="2072"/>
              <a:ext cx="96" cy="268"/>
            </a:xfrm>
            <a:custGeom>
              <a:avLst/>
              <a:gdLst>
                <a:gd name="T0" fmla="*/ 48 w 96"/>
                <a:gd name="T1" fmla="*/ 0 h 268"/>
                <a:gd name="T2" fmla="*/ 92 w 96"/>
                <a:gd name="T3" fmla="*/ 16 h 268"/>
                <a:gd name="T4" fmla="*/ 8 w 96"/>
                <a:gd name="T5" fmla="*/ 64 h 268"/>
                <a:gd name="T6" fmla="*/ 96 w 96"/>
                <a:gd name="T7" fmla="*/ 112 h 268"/>
                <a:gd name="T8" fmla="*/ 12 w 96"/>
                <a:gd name="T9" fmla="*/ 152 h 268"/>
                <a:gd name="T10" fmla="*/ 96 w 96"/>
                <a:gd name="T11" fmla="*/ 200 h 268"/>
                <a:gd name="T12" fmla="*/ 0 w 96"/>
                <a:gd name="T13" fmla="*/ 240 h 268"/>
                <a:gd name="T14" fmla="*/ 52 w 96"/>
                <a:gd name="T15" fmla="*/ 268 h 26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6"/>
                <a:gd name="T25" fmla="*/ 0 h 268"/>
                <a:gd name="T26" fmla="*/ 96 w 96"/>
                <a:gd name="T27" fmla="*/ 268 h 26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6" h="268">
                  <a:moveTo>
                    <a:pt x="48" y="0"/>
                  </a:moveTo>
                  <a:lnTo>
                    <a:pt x="92" y="16"/>
                  </a:lnTo>
                  <a:lnTo>
                    <a:pt x="8" y="64"/>
                  </a:lnTo>
                  <a:lnTo>
                    <a:pt x="96" y="112"/>
                  </a:lnTo>
                  <a:lnTo>
                    <a:pt x="12" y="152"/>
                  </a:lnTo>
                  <a:lnTo>
                    <a:pt x="96" y="200"/>
                  </a:lnTo>
                  <a:lnTo>
                    <a:pt x="0" y="240"/>
                  </a:lnTo>
                  <a:lnTo>
                    <a:pt x="52" y="268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48" name="Text Box 133"/>
          <p:cNvSpPr txBox="1">
            <a:spLocks noChangeArrowheads="1"/>
          </p:cNvSpPr>
          <p:nvPr/>
        </p:nvSpPr>
        <p:spPr bwMode="auto">
          <a:xfrm>
            <a:off x="1676400" y="4779963"/>
            <a:ext cx="59372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i="1"/>
              <a:t>Šema energetskog dela napajanja pogona sa asinhronim motorom</a:t>
            </a:r>
            <a:endParaRPr lang="en-US" altLang="en-US" i="1"/>
          </a:p>
        </p:txBody>
      </p:sp>
      <p:sp>
        <p:nvSpPr>
          <p:cNvPr id="6149" name="Line 134"/>
          <p:cNvSpPr>
            <a:spLocks noChangeShapeType="1"/>
          </p:cNvSpPr>
          <p:nvPr/>
        </p:nvSpPr>
        <p:spPr bwMode="auto">
          <a:xfrm flipV="1">
            <a:off x="5076825" y="2133600"/>
            <a:ext cx="0" cy="1368425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6146" name="Object 135"/>
          <p:cNvGraphicFramePr>
            <a:graphicFrameLocks noChangeAspect="1"/>
          </p:cNvGraphicFramePr>
          <p:nvPr/>
        </p:nvGraphicFramePr>
        <p:xfrm>
          <a:off x="5148263" y="2420938"/>
          <a:ext cx="420687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8" name="Equation" r:id="rId3" imgW="190440" imgH="228600" progId="Equation.3">
                  <p:embed/>
                </p:oleObj>
              </mc:Choice>
              <mc:Fallback>
                <p:oleObj name="Equation" r:id="rId3" imgW="190440" imgH="228600" progId="Equation.3">
                  <p:embed/>
                  <p:pic>
                    <p:nvPicPr>
                      <p:cNvPr id="0" name="Object 1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2420938"/>
                        <a:ext cx="420687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1547813" y="1052513"/>
            <a:ext cx="60483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 sz="2800">
                <a:solidFill>
                  <a:srgbClr val="FF3300"/>
                </a:solidFill>
              </a:rPr>
              <a:t>Stanja prekidača u grani “a” invertora</a:t>
            </a:r>
          </a:p>
        </p:txBody>
      </p:sp>
      <p:sp>
        <p:nvSpPr>
          <p:cNvPr id="16387" name="Line 5"/>
          <p:cNvSpPr>
            <a:spLocks noChangeShapeType="1"/>
          </p:cNvSpPr>
          <p:nvPr/>
        </p:nvSpPr>
        <p:spPr bwMode="auto">
          <a:xfrm>
            <a:off x="1546225" y="2420938"/>
            <a:ext cx="6121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8" name="Text Box 6"/>
          <p:cNvSpPr txBox="1">
            <a:spLocks noChangeArrowheads="1"/>
          </p:cNvSpPr>
          <p:nvPr/>
        </p:nvSpPr>
        <p:spPr bwMode="auto">
          <a:xfrm>
            <a:off x="1958975" y="2736850"/>
            <a:ext cx="4079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/>
              <a:t>T</a:t>
            </a:r>
            <a:r>
              <a:rPr lang="sr-Latn-CS" altLang="en-US" baseline="-25000"/>
              <a:t>1</a:t>
            </a:r>
            <a:endParaRPr lang="sr-Latn-CS" altLang="en-US"/>
          </a:p>
        </p:txBody>
      </p:sp>
      <p:sp>
        <p:nvSpPr>
          <p:cNvPr id="16389" name="Text Box 7"/>
          <p:cNvSpPr txBox="1">
            <a:spLocks noChangeArrowheads="1"/>
          </p:cNvSpPr>
          <p:nvPr/>
        </p:nvSpPr>
        <p:spPr bwMode="auto">
          <a:xfrm>
            <a:off x="3182938" y="2736850"/>
            <a:ext cx="407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/>
              <a:t>T</a:t>
            </a:r>
            <a:r>
              <a:rPr lang="sr-Latn-CS" altLang="en-US" baseline="-25000"/>
              <a:t>2</a:t>
            </a:r>
            <a:endParaRPr lang="sr-Latn-CS" altLang="en-US"/>
          </a:p>
        </p:txBody>
      </p:sp>
      <p:sp>
        <p:nvSpPr>
          <p:cNvPr id="16390" name="Text Box 8"/>
          <p:cNvSpPr txBox="1">
            <a:spLocks noChangeArrowheads="1"/>
          </p:cNvSpPr>
          <p:nvPr/>
        </p:nvSpPr>
        <p:spPr bwMode="auto">
          <a:xfrm>
            <a:off x="4622800" y="2736850"/>
            <a:ext cx="4206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/>
              <a:t>S</a:t>
            </a:r>
            <a:r>
              <a:rPr lang="sr-Latn-CS" altLang="en-US" baseline="-25000"/>
              <a:t>a</a:t>
            </a:r>
            <a:endParaRPr lang="sr-Latn-CS" altLang="en-US"/>
          </a:p>
        </p:txBody>
      </p:sp>
      <p:sp>
        <p:nvSpPr>
          <p:cNvPr id="16391" name="Text Box 9"/>
          <p:cNvSpPr txBox="1">
            <a:spLocks noChangeArrowheads="1"/>
          </p:cNvSpPr>
          <p:nvPr/>
        </p:nvSpPr>
        <p:spPr bwMode="auto">
          <a:xfrm>
            <a:off x="6423025" y="2692400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 sz="2400" i="1">
                <a:latin typeface="Times New Roman" panose="02020603050405020304" pitchFamily="18" charset="0"/>
              </a:rPr>
              <a:t>u</a:t>
            </a:r>
            <a:r>
              <a:rPr lang="sr-Latn-CS" altLang="en-US" sz="2400" i="1" baseline="-25000">
                <a:latin typeface="Times New Roman" panose="02020603050405020304" pitchFamily="18" charset="0"/>
              </a:rPr>
              <a:t>a</a:t>
            </a:r>
            <a:endParaRPr lang="sr-Latn-CS" altLang="en-US" sz="2400" i="1">
              <a:latin typeface="Times New Roman" panose="02020603050405020304" pitchFamily="18" charset="0"/>
            </a:endParaRPr>
          </a:p>
        </p:txBody>
      </p:sp>
      <p:sp>
        <p:nvSpPr>
          <p:cNvPr id="16392" name="Line 10"/>
          <p:cNvSpPr>
            <a:spLocks noChangeShapeType="1"/>
          </p:cNvSpPr>
          <p:nvPr/>
        </p:nvSpPr>
        <p:spPr bwMode="auto">
          <a:xfrm>
            <a:off x="1546225" y="3213100"/>
            <a:ext cx="6121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3" name="Line 11"/>
          <p:cNvSpPr>
            <a:spLocks noChangeShapeType="1"/>
          </p:cNvSpPr>
          <p:nvPr/>
        </p:nvSpPr>
        <p:spPr bwMode="auto">
          <a:xfrm>
            <a:off x="1546225" y="4797425"/>
            <a:ext cx="6121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4" name="Text Box 12"/>
          <p:cNvSpPr txBox="1">
            <a:spLocks noChangeArrowheads="1"/>
          </p:cNvSpPr>
          <p:nvPr/>
        </p:nvSpPr>
        <p:spPr bwMode="auto">
          <a:xfrm>
            <a:off x="1958975" y="3484563"/>
            <a:ext cx="438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/>
              <a:t>on</a:t>
            </a:r>
          </a:p>
        </p:txBody>
      </p:sp>
      <p:sp>
        <p:nvSpPr>
          <p:cNvPr id="16395" name="Text Box 13"/>
          <p:cNvSpPr txBox="1">
            <a:spLocks noChangeArrowheads="1"/>
          </p:cNvSpPr>
          <p:nvPr/>
        </p:nvSpPr>
        <p:spPr bwMode="auto">
          <a:xfrm>
            <a:off x="3182938" y="3484563"/>
            <a:ext cx="438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/>
              <a:t>off</a:t>
            </a:r>
          </a:p>
        </p:txBody>
      </p:sp>
      <p:sp>
        <p:nvSpPr>
          <p:cNvPr id="16396" name="Text Box 14"/>
          <p:cNvSpPr txBox="1">
            <a:spLocks noChangeArrowheads="1"/>
          </p:cNvSpPr>
          <p:nvPr/>
        </p:nvSpPr>
        <p:spPr bwMode="auto">
          <a:xfrm>
            <a:off x="4767263" y="348456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/>
              <a:t>1</a:t>
            </a:r>
          </a:p>
        </p:txBody>
      </p:sp>
      <p:sp>
        <p:nvSpPr>
          <p:cNvPr id="16397" name="Text Box 15"/>
          <p:cNvSpPr txBox="1">
            <a:spLocks noChangeArrowheads="1"/>
          </p:cNvSpPr>
          <p:nvPr/>
        </p:nvSpPr>
        <p:spPr bwMode="auto">
          <a:xfrm>
            <a:off x="6494463" y="3484563"/>
            <a:ext cx="4968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/>
              <a:t>V</a:t>
            </a:r>
            <a:r>
              <a:rPr lang="sr-Latn-CS" altLang="en-US" baseline="-25000"/>
              <a:t>dc</a:t>
            </a:r>
            <a:endParaRPr lang="sr-Latn-CS" altLang="en-US"/>
          </a:p>
        </p:txBody>
      </p:sp>
      <p:sp>
        <p:nvSpPr>
          <p:cNvPr id="16398" name="Text Box 16"/>
          <p:cNvSpPr txBox="1">
            <a:spLocks noChangeArrowheads="1"/>
          </p:cNvSpPr>
          <p:nvPr/>
        </p:nvSpPr>
        <p:spPr bwMode="auto">
          <a:xfrm>
            <a:off x="3201988" y="4076700"/>
            <a:ext cx="438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/>
              <a:t>on</a:t>
            </a:r>
          </a:p>
        </p:txBody>
      </p:sp>
      <p:sp>
        <p:nvSpPr>
          <p:cNvPr id="16399" name="Text Box 17"/>
          <p:cNvSpPr txBox="1">
            <a:spLocks noChangeArrowheads="1"/>
          </p:cNvSpPr>
          <p:nvPr/>
        </p:nvSpPr>
        <p:spPr bwMode="auto">
          <a:xfrm>
            <a:off x="1906588" y="4076700"/>
            <a:ext cx="438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/>
              <a:t>off</a:t>
            </a:r>
          </a:p>
        </p:txBody>
      </p:sp>
      <p:sp>
        <p:nvSpPr>
          <p:cNvPr id="16400" name="Text Box 18"/>
          <p:cNvSpPr txBox="1">
            <a:spLocks noChangeArrowheads="1"/>
          </p:cNvSpPr>
          <p:nvPr/>
        </p:nvSpPr>
        <p:spPr bwMode="auto">
          <a:xfrm>
            <a:off x="4786313" y="4076700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/>
              <a:t>0</a:t>
            </a:r>
          </a:p>
        </p:txBody>
      </p:sp>
      <p:sp>
        <p:nvSpPr>
          <p:cNvPr id="16401" name="Text Box 19"/>
          <p:cNvSpPr txBox="1">
            <a:spLocks noChangeArrowheads="1"/>
          </p:cNvSpPr>
          <p:nvPr/>
        </p:nvSpPr>
        <p:spPr bwMode="auto">
          <a:xfrm>
            <a:off x="6513513" y="4076700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/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4"/>
          <p:cNvGraphicFramePr>
            <a:graphicFrameLocks noChangeAspect="1"/>
          </p:cNvGraphicFramePr>
          <p:nvPr/>
        </p:nvGraphicFramePr>
        <p:xfrm>
          <a:off x="14288" y="623888"/>
          <a:ext cx="9129712" cy="522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Document" r:id="rId4" imgW="7136814" imgH="4092335" progId="Word.Document.8">
                  <p:embed/>
                </p:oleObj>
              </mc:Choice>
              <mc:Fallback>
                <p:oleObj name="Document" r:id="rId4" imgW="7136814" imgH="4092335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8" y="623888"/>
                        <a:ext cx="9129712" cy="5226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33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r-Latn-C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r-Latn-C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r-Latn-C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r-Latn-C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379</TotalTime>
  <Words>391</Words>
  <Application>Microsoft Office PowerPoint</Application>
  <PresentationFormat>On-screen Show (4:3)</PresentationFormat>
  <Paragraphs>181</Paragraphs>
  <Slides>18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Calibri</vt:lpstr>
      <vt:lpstr>Wingdings</vt:lpstr>
      <vt:lpstr>Times New Roman</vt:lpstr>
      <vt:lpstr>TimesRoman</vt:lpstr>
      <vt:lpstr>Symbol</vt:lpstr>
      <vt:lpstr>Default Design</vt:lpstr>
      <vt:lpstr>1_Default Design</vt:lpstr>
      <vt:lpstr>Microsoft Equation 3.0</vt:lpstr>
      <vt:lpstr>Microsoft Office Word 97 - 2003 Document</vt:lpstr>
      <vt:lpstr>Microsoft Word Document</vt:lpstr>
      <vt:lpstr>Direktna kontrola momenta DTC (Direct Torque Control)</vt:lpstr>
      <vt:lpstr>Stacionarni referentni sistem</vt:lpstr>
      <vt:lpstr>PowerPoint Presentation</vt:lpstr>
      <vt:lpstr>PowerPoint Presentation</vt:lpstr>
      <vt:lpstr>Važne relacije!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Karakteristike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Direktna kontrola momenta DTC (Direct Torque Control)</dc:title>
  <dc:creator>Jeftenic Borislav</dc:creator>
  <cp:lastModifiedBy>Pop</cp:lastModifiedBy>
  <cp:revision>21</cp:revision>
  <dcterms:created xsi:type="dcterms:W3CDTF">2004-01-12T23:36:44Z</dcterms:created>
  <dcterms:modified xsi:type="dcterms:W3CDTF">2023-05-29T20:11:03Z</dcterms:modified>
</cp:coreProperties>
</file>